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6"/>
  </p:notesMasterIdLst>
  <p:sldIdLst>
    <p:sldId id="256" r:id="rId2"/>
    <p:sldId id="418" r:id="rId3"/>
    <p:sldId id="421" r:id="rId4"/>
    <p:sldId id="419" r:id="rId5"/>
    <p:sldId id="259" r:id="rId6"/>
    <p:sldId id="260" r:id="rId7"/>
    <p:sldId id="422" r:id="rId8"/>
    <p:sldId id="423" r:id="rId9"/>
    <p:sldId id="424" r:id="rId10"/>
    <p:sldId id="583" r:id="rId11"/>
    <p:sldId id="480" r:id="rId12"/>
    <p:sldId id="584" r:id="rId13"/>
    <p:sldId id="585" r:id="rId14"/>
    <p:sldId id="262" r:id="rId15"/>
    <p:sldId id="586" r:id="rId16"/>
    <p:sldId id="589" r:id="rId17"/>
    <p:sldId id="291" r:id="rId18"/>
    <p:sldId id="593" r:id="rId19"/>
    <p:sldId id="264" r:id="rId20"/>
    <p:sldId id="265" r:id="rId21"/>
    <p:sldId id="372" r:id="rId22"/>
    <p:sldId id="594" r:id="rId23"/>
    <p:sldId id="266" r:id="rId24"/>
    <p:sldId id="376" r:id="rId25"/>
    <p:sldId id="377" r:id="rId26"/>
    <p:sldId id="323" r:id="rId27"/>
    <p:sldId id="619" r:id="rId28"/>
    <p:sldId id="620" r:id="rId29"/>
    <p:sldId id="621" r:id="rId30"/>
    <p:sldId id="622" r:id="rId31"/>
    <p:sldId id="623" r:id="rId32"/>
    <p:sldId id="624" r:id="rId33"/>
    <p:sldId id="625" r:id="rId34"/>
    <p:sldId id="626" r:id="rId35"/>
    <p:sldId id="627" r:id="rId36"/>
    <p:sldId id="393" r:id="rId37"/>
    <p:sldId id="394" r:id="rId38"/>
    <p:sldId id="628" r:id="rId39"/>
    <p:sldId id="629" r:id="rId40"/>
    <p:sldId id="630" r:id="rId41"/>
    <p:sldId id="631" r:id="rId42"/>
    <p:sldId id="632" r:id="rId43"/>
    <p:sldId id="399" r:id="rId44"/>
    <p:sldId id="641" r:id="rId45"/>
    <p:sldId id="614" r:id="rId46"/>
    <p:sldId id="552" r:id="rId47"/>
    <p:sldId id="553" r:id="rId48"/>
    <p:sldId id="509" r:id="rId49"/>
    <p:sldId id="510" r:id="rId50"/>
    <p:sldId id="644" r:id="rId51"/>
    <p:sldId id="642" r:id="rId52"/>
    <p:sldId id="618" r:id="rId53"/>
    <p:sldId id="643" r:id="rId54"/>
    <p:sldId id="645" r:id="rId55"/>
    <p:sldId id="326" r:id="rId56"/>
    <p:sldId id="335" r:id="rId57"/>
    <p:sldId id="337" r:id="rId58"/>
    <p:sldId id="338" r:id="rId59"/>
    <p:sldId id="339" r:id="rId60"/>
    <p:sldId id="400" r:id="rId61"/>
    <p:sldId id="401" r:id="rId62"/>
    <p:sldId id="402" r:id="rId63"/>
    <p:sldId id="403" r:id="rId64"/>
    <p:sldId id="404" r:id="rId65"/>
    <p:sldId id="405" r:id="rId66"/>
    <p:sldId id="406" r:id="rId67"/>
    <p:sldId id="407" r:id="rId68"/>
    <p:sldId id="311" r:id="rId69"/>
    <p:sldId id="408" r:id="rId70"/>
    <p:sldId id="409" r:id="rId71"/>
    <p:sldId id="410" r:id="rId72"/>
    <p:sldId id="411" r:id="rId73"/>
    <p:sldId id="412" r:id="rId74"/>
    <p:sldId id="413" r:id="rId75"/>
    <p:sldId id="414" r:id="rId76"/>
    <p:sldId id="415" r:id="rId77"/>
    <p:sldId id="306" r:id="rId78"/>
    <p:sldId id="646" r:id="rId79"/>
    <p:sldId id="600" r:id="rId80"/>
    <p:sldId id="603" r:id="rId81"/>
    <p:sldId id="616" r:id="rId82"/>
    <p:sldId id="604" r:id="rId83"/>
    <p:sldId id="605" r:id="rId84"/>
    <p:sldId id="606" r:id="rId85"/>
    <p:sldId id="607" r:id="rId86"/>
    <p:sldId id="602" r:id="rId87"/>
    <p:sldId id="278" r:id="rId88"/>
    <p:sldId id="277" r:id="rId89"/>
    <p:sldId id="280" r:id="rId90"/>
    <p:sldId id="281" r:id="rId91"/>
    <p:sldId id="633" r:id="rId92"/>
    <p:sldId id="282" r:id="rId93"/>
    <p:sldId id="417" r:id="rId94"/>
    <p:sldId id="304" r:id="rId9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张 麟" initials="张" lastIdx="1" clrIdx="0">
    <p:extLst>
      <p:ext uri="{19B8F6BF-5375-455C-9EA6-DF929625EA0E}">
        <p15:presenceInfo xmlns:p15="http://schemas.microsoft.com/office/powerpoint/2012/main" userId="7f994002eea6b91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38" autoAdjust="0"/>
    <p:restoredTop sz="94647"/>
  </p:normalViewPr>
  <p:slideViewPr>
    <p:cSldViewPr snapToGrid="0">
      <p:cViewPr varScale="1">
        <p:scale>
          <a:sx n="81" d="100"/>
          <a:sy n="81" d="100"/>
        </p:scale>
        <p:origin x="696"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19-03-29T12:12:09.532"/>
    </inkml:context>
    <inkml:brush xml:id="br0">
      <inkml:brushProperty name="width" value="0.08333" units="cm"/>
      <inkml:brushProperty name="height" value="0.08333" units="cm"/>
      <inkml:brushProperty name="color" value="#ED1C24"/>
      <inkml:brushProperty name="fitToCurve" value="1"/>
    </inkml:brush>
  </inkml:definitions>
  <inkml:trace contextRef="#ctx0" brushRef="#br0">1444 206 0,'-29'0'78,"-59"-29"-63,30 29-15,-30 0 16,30 0 0,-88 0-16,58 0 15,30 0-15,-59 0 16,0 29-16,59-29 15,-30 0-15,59 0 16,-59 29-16,59-29 16,29 29 15,-29 0-31,0 30 16,-30-30-16,30-29 15,29 29-15,-29 0 16,0-29-16,-30 59 15,59-30-15,-29-29 16,29 29-16,0 0 16,0 30-1,0-30 1,0 0-16,0 59 16,0-59-16,29 29 15,-29 30-15,30-30 16,-1 30-16,0-30 15,29 1-15,-29-1 16,1-58-16,-30 88 16,29-88-16,-29 58 15,58-58-15,-58 29 16,29 59-16,1-59 16,-1 0-16,29 30 15,-58-30-15,88 29 16,-30-58-16,-29 59 15,1-30-15,-1-29 16,-29 29-16,58-29 31,-29 0-31,1 29 16,86 30-16,-57-59 0,58 29 16,29-29-1,0 0-15,-30 0 16,1 0-16,29 0 15,-58 0-15,116 0 16,-58 0-16,-58-29 16,58-1-16,-30-28 15,1-30-15,-88 59 16,88-58-16,-59 28 16,1-28-16,-30 87 15,-29-30-15,29 1 16,-29 0-16,0-29 15,29 58-15,-29-59 16,0-28 0,0 58-16,0-30 0,0 1 15,0-1-15,0 30 32,-29-58-32,-29 28 15,58 1-15,-29 29 16,29-1-16,-30 30 15,1-29-15,-29-58 16,29 87-16,-1-30 16,1-57-16,-29 87 15,29-29-15,0-1 16,-1 1-16,-28-29 16,29 58-16,29-29 15,-29-1-15,-1 30 16,-57-29-16,-30-88 15,88 88-15,0-29 16,-59 58-16,59-29 16,0-1-1,-59 30-15,59 0 172,0 0-156,-205 0-16,176 0 15,-59 59-15,0-59 16,30 29-16,-30-29 16,0 29-1,-29-29-15,29 0 16,30 0-16,28 0 16,30 0-1</inkml:trace>
</inkml:ink>
</file>

<file path=ppt/ink/ink2.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42775" units="1/cm"/>
          <inkml:channelProperty channel="T" name="resolution" value="1" units="1/dev"/>
        </inkml:channelProperties>
      </inkml:inkSource>
      <inkml:timestamp xml:id="ts0" timeString="2019-03-29T12:21:27.508"/>
    </inkml:context>
    <inkml:brush xml:id="br0">
      <inkml:brushProperty name="width" value="0.08333" units="cm"/>
      <inkml:brushProperty name="height" value="0.08333" units="cm"/>
      <inkml:brushProperty name="color" value="#ED1C24"/>
      <inkml:brushProperty name="fitToCurve" value="1"/>
    </inkml:brush>
  </inkml:definitions>
  <inkml:trace contextRef="#ctx0" brushRef="#br0">994 0 0,'-29'0'109,"-30"0"-93,1 0-16,-29 0 15,-59 29 1,87 30-16,-58-30 15,-29 0-15,88-29 16,-30 29-16,59-29 16,0 0-1,29 59-15,0-30 16,-58 0 0,58 0-1,-30 30-15,30-1 16,0-29-16,0 30 15,0-30 1,0 0 0,0 0-16,0 30 15,0-1-15,0-29 16,0 30-16,0-1 16,30-29-16,-30 30 15,0-30-15,0 0 31,29 0-31,-29 30 16,29-59-16,0 58 16,-29-29-16,88 59 15,-59-59-15,-29 0 16,88 59-16,-59-88 16,29 58-16,30 30 15,-30-59-15,1 0 16,28 88-16,-28-88 15,-30 30-15,0-30 16,88 88-16,-59-88 16,30 0-16,-30 0 15,0-29-15,88 88 16,-58-59-16,0 0 16,-30-29-16,59 59 15,-30-59-15,59 0 16,-58 0-16,-1 0 15,-28 0-15,28 0 16,30 0 0,-58 0-16,57 0 15,-86-30-15,-1 30 16,29-29-16,-29 29 16,1-29-16,86-29 15,-86 58-15,86-30 16,-86 1-16,86 0 15,-86-29-15,-1 28 16,29 1-16,-29 0 16,-29-29-16,30 58 15,-264-789 173,176 702-188,-1 58 15,30-1 1,0 1-16,29-29 16,-29 58-16,-30-29 15,30-1-15,0 1 16,29-29-16,-29 58 16,-30-29-16,30-1 15,0 30-15,0 0 16,-30-29-16,30 29 15,0 0 1,-59-58-16,59 58 16,-29-29-16,-1 29 15,30 0-15,-29-30 16,-1 30-16,30 0 16,0-29-16,0 29 15,-30 0-15,1 0 16,29-58-16,-30 58 15,30 0-15,0 0 16,29-29-16,-29 29 16,-30-30-16,1 30 15,-30-29-15,30-29 16,-30 29-16,30 29 16,-30-30-16,59 1 15,0-29-15,0 58 16,-30 0-16,59-29 15,-29 29-15,29-30 16,-29 30 0,0-29-16,-30 29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FE4224-D0C8-486B-B4FB-8CB13121979D}" type="datetimeFigureOut">
              <a:rPr lang="zh-CN" altLang="en-US" smtClean="0"/>
              <a:t>2020/1/2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9B308B-E078-46DB-B9DA-7F674E7EA14B}" type="slidenum">
              <a:rPr lang="zh-CN" altLang="en-US" smtClean="0"/>
              <a:t>‹#›</a:t>
            </a:fld>
            <a:endParaRPr lang="zh-CN" altLang="en-US"/>
          </a:p>
        </p:txBody>
      </p:sp>
    </p:spTree>
    <p:extLst>
      <p:ext uri="{BB962C8B-B14F-4D97-AF65-F5344CB8AC3E}">
        <p14:creationId xmlns:p14="http://schemas.microsoft.com/office/powerpoint/2010/main" val="846405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6F608E5C-31CB-4AD0-8B89-14BD21BE0CB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BAA80C0-0FB3-43AE-8DD0-FCDC8C8DF943}" type="slidenum">
              <a:rPr lang="en-US" altLang="zh-CN"/>
              <a:pPr eaLnBrk="1" hangingPunct="1"/>
              <a:t>7</a:t>
            </a:fld>
            <a:endParaRPr lang="en-US" altLang="zh-CN"/>
          </a:p>
        </p:txBody>
      </p:sp>
      <p:sp>
        <p:nvSpPr>
          <p:cNvPr id="90115" name="Rectangle 7">
            <a:extLst>
              <a:ext uri="{FF2B5EF4-FFF2-40B4-BE49-F238E27FC236}">
                <a16:creationId xmlns:a16="http://schemas.microsoft.com/office/drawing/2014/main" id="{053F9AB7-1992-46C7-BAD7-672B12E192F6}"/>
              </a:ext>
            </a:extLst>
          </p:cNvPr>
          <p:cNvSpPr txBox="1">
            <a:spLocks noGrp="1" noChangeArrowheads="1"/>
          </p:cNvSpPr>
          <p:nvPr/>
        </p:nvSpPr>
        <p:spPr bwMode="auto">
          <a:xfrm>
            <a:off x="5637213" y="6515100"/>
            <a:ext cx="4310062"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77" tIns="45987" rIns="91977" bIns="45987"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91135B2C-74E3-4575-87C4-445DD79E79DB}" type="slidenum">
              <a:rPr lang="en-US" altLang="zh-CN" sz="1200">
                <a:ea typeface="MS PGothic" panose="020B0600070205080204" pitchFamily="34" charset="-128"/>
              </a:rPr>
              <a:pPr algn="r"/>
              <a:t>7</a:t>
            </a:fld>
            <a:endParaRPr lang="en-US" altLang="zh-CN" sz="1200">
              <a:ea typeface="MS PGothic" panose="020B0600070205080204" pitchFamily="34" charset="-128"/>
            </a:endParaRPr>
          </a:p>
        </p:txBody>
      </p:sp>
      <p:sp>
        <p:nvSpPr>
          <p:cNvPr id="90116" name="Rectangle 2">
            <a:extLst>
              <a:ext uri="{FF2B5EF4-FFF2-40B4-BE49-F238E27FC236}">
                <a16:creationId xmlns:a16="http://schemas.microsoft.com/office/drawing/2014/main" id="{C048911D-171B-40A6-A5E9-E24AB7F7EB6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7" name="Rectangle 3">
            <a:extLst>
              <a:ext uri="{FF2B5EF4-FFF2-40B4-BE49-F238E27FC236}">
                <a16:creationId xmlns:a16="http://schemas.microsoft.com/office/drawing/2014/main" id="{561F4C43-7357-44A1-926A-758C8FE2755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29041E4A-7631-4073-B19F-339A3CB0BED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A3434AA-A1EE-41D9-ABC9-E6A1DD403B01}" type="slidenum">
              <a:rPr lang="en-US" altLang="zh-CN"/>
              <a:pPr eaLnBrk="1" hangingPunct="1"/>
              <a:t>49</a:t>
            </a:fld>
            <a:endParaRPr lang="en-US" altLang="zh-CN"/>
          </a:p>
        </p:txBody>
      </p:sp>
      <p:sp>
        <p:nvSpPr>
          <p:cNvPr id="111619" name="Rectangle 2">
            <a:extLst>
              <a:ext uri="{FF2B5EF4-FFF2-40B4-BE49-F238E27FC236}">
                <a16:creationId xmlns:a16="http://schemas.microsoft.com/office/drawing/2014/main" id="{553C0352-F822-41FA-A4F7-27B7BC0C534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20" name="Rectangle 3">
            <a:extLst>
              <a:ext uri="{FF2B5EF4-FFF2-40B4-BE49-F238E27FC236}">
                <a16:creationId xmlns:a16="http://schemas.microsoft.com/office/drawing/2014/main" id="{C98EBB85-DFD5-4FBA-8C09-83279DFB9FF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https://www.zhihu.com/question/293514046/answer/867675775?utm_source=wechat_session&amp;utm_medium=social&amp;utm_oi=798980690640265216&amp;hb_wx_block=0</a:t>
            </a:r>
            <a:endParaRPr lang="zh-CN" altLang="en-US" dirty="0"/>
          </a:p>
        </p:txBody>
      </p:sp>
      <p:sp>
        <p:nvSpPr>
          <p:cNvPr id="4" name="灯片编号占位符 3"/>
          <p:cNvSpPr>
            <a:spLocks noGrp="1"/>
          </p:cNvSpPr>
          <p:nvPr>
            <p:ph type="sldNum" sz="quarter" idx="5"/>
          </p:nvPr>
        </p:nvSpPr>
        <p:spPr/>
        <p:txBody>
          <a:bodyPr/>
          <a:lstStyle/>
          <a:p>
            <a:fld id="{D19B308B-E078-46DB-B9DA-7F674E7EA14B}" type="slidenum">
              <a:rPr lang="zh-CN" altLang="en-US" smtClean="0"/>
              <a:t>52</a:t>
            </a:fld>
            <a:endParaRPr lang="zh-CN" altLang="en-US"/>
          </a:p>
        </p:txBody>
      </p:sp>
    </p:spTree>
    <p:extLst>
      <p:ext uri="{BB962C8B-B14F-4D97-AF65-F5344CB8AC3E}">
        <p14:creationId xmlns:p14="http://schemas.microsoft.com/office/powerpoint/2010/main" val="3204364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785DDB-FBCB-42E9-BFEF-21111DED8B02}" type="slidenum">
              <a:rPr lang="zh-CN" altLang="en-US" smtClean="0"/>
              <a:t>55</a:t>
            </a:fld>
            <a:endParaRPr lang="zh-CN" altLang="en-US"/>
          </a:p>
        </p:txBody>
      </p:sp>
    </p:spTree>
    <p:extLst>
      <p:ext uri="{BB962C8B-B14F-4D97-AF65-F5344CB8AC3E}">
        <p14:creationId xmlns:p14="http://schemas.microsoft.com/office/powerpoint/2010/main" val="1039411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宋庆龄基金会</a:t>
            </a:r>
          </a:p>
        </p:txBody>
      </p:sp>
      <p:sp>
        <p:nvSpPr>
          <p:cNvPr id="4" name="灯片编号占位符 3"/>
          <p:cNvSpPr>
            <a:spLocks noGrp="1"/>
          </p:cNvSpPr>
          <p:nvPr>
            <p:ph type="sldNum" sz="quarter" idx="10"/>
          </p:nvPr>
        </p:nvSpPr>
        <p:spPr/>
        <p:txBody>
          <a:bodyPr/>
          <a:lstStyle/>
          <a:p>
            <a:fld id="{36785DDB-FBCB-42E9-BFEF-21111DED8B02}" type="slidenum">
              <a:rPr lang="zh-CN" altLang="en-US" smtClean="0"/>
              <a:t>59</a:t>
            </a:fld>
            <a:endParaRPr lang="zh-CN" altLang="en-US"/>
          </a:p>
        </p:txBody>
      </p:sp>
    </p:spTree>
    <p:extLst>
      <p:ext uri="{BB962C8B-B14F-4D97-AF65-F5344CB8AC3E}">
        <p14:creationId xmlns:p14="http://schemas.microsoft.com/office/powerpoint/2010/main" val="42480096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180g</a:t>
            </a:r>
            <a:r>
              <a:rPr lang="zh-CN" altLang="en-US" dirty="0"/>
              <a:t>电影，</a:t>
            </a:r>
          </a:p>
        </p:txBody>
      </p:sp>
      <p:sp>
        <p:nvSpPr>
          <p:cNvPr id="4" name="灯片编号占位符 3"/>
          <p:cNvSpPr>
            <a:spLocks noGrp="1"/>
          </p:cNvSpPr>
          <p:nvPr>
            <p:ph type="sldNum" sz="quarter" idx="10"/>
          </p:nvPr>
        </p:nvSpPr>
        <p:spPr/>
        <p:txBody>
          <a:bodyPr/>
          <a:lstStyle/>
          <a:p>
            <a:fld id="{36785DDB-FBCB-42E9-BFEF-21111DED8B02}" type="slidenum">
              <a:rPr lang="zh-CN" altLang="en-US" smtClean="0"/>
              <a:t>62</a:t>
            </a:fld>
            <a:endParaRPr lang="zh-CN" altLang="en-US"/>
          </a:p>
        </p:txBody>
      </p:sp>
    </p:spTree>
    <p:extLst>
      <p:ext uri="{BB962C8B-B14F-4D97-AF65-F5344CB8AC3E}">
        <p14:creationId xmlns:p14="http://schemas.microsoft.com/office/powerpoint/2010/main" val="9393370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社交属性，浇水、合种</a:t>
            </a:r>
          </a:p>
        </p:txBody>
      </p:sp>
      <p:sp>
        <p:nvSpPr>
          <p:cNvPr id="4" name="灯片编号占位符 3"/>
          <p:cNvSpPr>
            <a:spLocks noGrp="1"/>
          </p:cNvSpPr>
          <p:nvPr>
            <p:ph type="sldNum" sz="quarter" idx="10"/>
          </p:nvPr>
        </p:nvSpPr>
        <p:spPr/>
        <p:txBody>
          <a:bodyPr/>
          <a:lstStyle/>
          <a:p>
            <a:fld id="{36785DDB-FBCB-42E9-BFEF-21111DED8B02}" type="slidenum">
              <a:rPr lang="zh-CN" altLang="en-US" smtClean="0"/>
              <a:t>63</a:t>
            </a:fld>
            <a:endParaRPr lang="zh-CN" altLang="en-US"/>
          </a:p>
        </p:txBody>
      </p:sp>
    </p:spTree>
    <p:extLst>
      <p:ext uri="{BB962C8B-B14F-4D97-AF65-F5344CB8AC3E}">
        <p14:creationId xmlns:p14="http://schemas.microsoft.com/office/powerpoint/2010/main" val="42548615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梭梭树固沙能力彪悍至极，只要有水几小时就能生根发芽，被称为沙漠人参</a:t>
            </a:r>
          </a:p>
        </p:txBody>
      </p:sp>
      <p:sp>
        <p:nvSpPr>
          <p:cNvPr id="4" name="灯片编号占位符 3"/>
          <p:cNvSpPr>
            <a:spLocks noGrp="1"/>
          </p:cNvSpPr>
          <p:nvPr>
            <p:ph type="sldNum" sz="quarter" idx="10"/>
          </p:nvPr>
        </p:nvSpPr>
        <p:spPr/>
        <p:txBody>
          <a:bodyPr/>
          <a:lstStyle/>
          <a:p>
            <a:fld id="{36785DDB-FBCB-42E9-BFEF-21111DED8B02}" type="slidenum">
              <a:rPr lang="zh-CN" altLang="en-US" smtClean="0"/>
              <a:t>65</a:t>
            </a:fld>
            <a:endParaRPr lang="zh-CN" altLang="en-US"/>
          </a:p>
        </p:txBody>
      </p:sp>
    </p:spTree>
    <p:extLst>
      <p:ext uri="{BB962C8B-B14F-4D97-AF65-F5344CB8AC3E}">
        <p14:creationId xmlns:p14="http://schemas.microsoft.com/office/powerpoint/2010/main" val="34032062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先加好友，亲情树，爱情树，排行榜，人性中对于资源都有占有的欲望，大部分人都不甘于人后。蚂蚁森林把这个人性通过几个排行榜使用了起来，起到了很好的效果。能量罩，加速器</a:t>
            </a:r>
          </a:p>
        </p:txBody>
      </p:sp>
      <p:sp>
        <p:nvSpPr>
          <p:cNvPr id="4" name="灯片编号占位符 3"/>
          <p:cNvSpPr>
            <a:spLocks noGrp="1"/>
          </p:cNvSpPr>
          <p:nvPr>
            <p:ph type="sldNum" sz="quarter" idx="10"/>
          </p:nvPr>
        </p:nvSpPr>
        <p:spPr/>
        <p:txBody>
          <a:bodyPr/>
          <a:lstStyle/>
          <a:p>
            <a:fld id="{36785DDB-FBCB-42E9-BFEF-21111DED8B02}" type="slidenum">
              <a:rPr lang="zh-CN" altLang="en-US" smtClean="0"/>
              <a:t>66</a:t>
            </a:fld>
            <a:endParaRPr lang="zh-CN" altLang="en-US"/>
          </a:p>
        </p:txBody>
      </p:sp>
    </p:spTree>
    <p:extLst>
      <p:ext uri="{BB962C8B-B14F-4D97-AF65-F5344CB8AC3E}">
        <p14:creationId xmlns:p14="http://schemas.microsoft.com/office/powerpoint/2010/main" val="18789448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并不是所有钱都是马云爸爸出的</a:t>
            </a:r>
          </a:p>
        </p:txBody>
      </p:sp>
      <p:sp>
        <p:nvSpPr>
          <p:cNvPr id="4" name="灯片编号占位符 3"/>
          <p:cNvSpPr>
            <a:spLocks noGrp="1"/>
          </p:cNvSpPr>
          <p:nvPr>
            <p:ph type="sldNum" sz="quarter" idx="10"/>
          </p:nvPr>
        </p:nvSpPr>
        <p:spPr/>
        <p:txBody>
          <a:bodyPr/>
          <a:lstStyle/>
          <a:p>
            <a:fld id="{36785DDB-FBCB-42E9-BFEF-21111DED8B02}" type="slidenum">
              <a:rPr lang="zh-CN" altLang="en-US" smtClean="0"/>
              <a:t>68</a:t>
            </a:fld>
            <a:endParaRPr lang="zh-CN" altLang="en-US"/>
          </a:p>
        </p:txBody>
      </p:sp>
    </p:spTree>
    <p:extLst>
      <p:ext uri="{BB962C8B-B14F-4D97-AF65-F5344CB8AC3E}">
        <p14:creationId xmlns:p14="http://schemas.microsoft.com/office/powerpoint/2010/main" val="10946247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放视频</a:t>
            </a:r>
            <a:r>
              <a:rPr lang="en-US" altLang="zh-CN" dirty="0"/>
              <a:t>https://v.qq.com/x/page/k0565wbciet.html</a:t>
            </a:r>
            <a:endParaRPr lang="zh-CN" altLang="en-US" dirty="0"/>
          </a:p>
        </p:txBody>
      </p:sp>
      <p:sp>
        <p:nvSpPr>
          <p:cNvPr id="4" name="灯片编号占位符 3"/>
          <p:cNvSpPr>
            <a:spLocks noGrp="1"/>
          </p:cNvSpPr>
          <p:nvPr>
            <p:ph type="sldNum" sz="quarter" idx="10"/>
          </p:nvPr>
        </p:nvSpPr>
        <p:spPr/>
        <p:txBody>
          <a:bodyPr/>
          <a:lstStyle/>
          <a:p>
            <a:fld id="{36785DDB-FBCB-42E9-BFEF-21111DED8B02}" type="slidenum">
              <a:rPr lang="zh-CN" altLang="en-US" smtClean="0"/>
              <a:t>71</a:t>
            </a:fld>
            <a:endParaRPr lang="zh-CN" altLang="en-US"/>
          </a:p>
        </p:txBody>
      </p:sp>
    </p:spTree>
    <p:extLst>
      <p:ext uri="{BB962C8B-B14F-4D97-AF65-F5344CB8AC3E}">
        <p14:creationId xmlns:p14="http://schemas.microsoft.com/office/powerpoint/2010/main" val="3557081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1F2D4CEF-3F31-432B-9F1F-1E1D29940BE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48B5EE5-B309-443E-BD02-47D1174C6E54}" type="slidenum">
              <a:rPr lang="en-US" altLang="zh-CN"/>
              <a:pPr eaLnBrk="1" hangingPunct="1"/>
              <a:t>8</a:t>
            </a:fld>
            <a:endParaRPr lang="en-US" altLang="zh-CN"/>
          </a:p>
        </p:txBody>
      </p:sp>
      <p:sp>
        <p:nvSpPr>
          <p:cNvPr id="91139" name="Rectangle 7">
            <a:extLst>
              <a:ext uri="{FF2B5EF4-FFF2-40B4-BE49-F238E27FC236}">
                <a16:creationId xmlns:a16="http://schemas.microsoft.com/office/drawing/2014/main" id="{07CA6913-284B-4391-A6EB-7281E3F34DE3}"/>
              </a:ext>
            </a:extLst>
          </p:cNvPr>
          <p:cNvSpPr txBox="1">
            <a:spLocks noGrp="1" noChangeArrowheads="1"/>
          </p:cNvSpPr>
          <p:nvPr/>
        </p:nvSpPr>
        <p:spPr bwMode="auto">
          <a:xfrm>
            <a:off x="5637213" y="6515100"/>
            <a:ext cx="4310062"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89" tIns="45994" rIns="91989" bIns="45994"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D50022C9-0008-4739-B67E-15D32C09CA6B}" type="slidenum">
              <a:rPr lang="en-US" altLang="zh-CN" sz="1200">
                <a:ea typeface="MS PGothic" panose="020B0600070205080204" pitchFamily="34" charset="-128"/>
              </a:rPr>
              <a:pPr algn="r"/>
              <a:t>8</a:t>
            </a:fld>
            <a:endParaRPr lang="en-US" altLang="zh-CN" sz="1200">
              <a:ea typeface="MS PGothic" panose="020B0600070205080204" pitchFamily="34" charset="-128"/>
            </a:endParaRPr>
          </a:p>
        </p:txBody>
      </p:sp>
      <p:sp>
        <p:nvSpPr>
          <p:cNvPr id="91140" name="Rectangle 2">
            <a:extLst>
              <a:ext uri="{FF2B5EF4-FFF2-40B4-BE49-F238E27FC236}">
                <a16:creationId xmlns:a16="http://schemas.microsoft.com/office/drawing/2014/main" id="{473CC7EB-5FE1-46B9-B921-0E435642B03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41" name="Rectangle 3">
            <a:extLst>
              <a:ext uri="{FF2B5EF4-FFF2-40B4-BE49-F238E27FC236}">
                <a16:creationId xmlns:a16="http://schemas.microsoft.com/office/drawing/2014/main" id="{7714D867-9E2F-43C1-897F-AACA4625FA3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牛津建校</a:t>
            </a:r>
            <a:r>
              <a:rPr lang="en-US" altLang="zh-CN" dirty="0"/>
              <a:t>1167</a:t>
            </a:r>
            <a:r>
              <a:rPr lang="zh-CN" altLang="en-US" dirty="0"/>
              <a:t>年，赛德商学院</a:t>
            </a:r>
            <a:r>
              <a:rPr lang="en-US" altLang="zh-CN" dirty="0"/>
              <a:t>1996</a:t>
            </a:r>
            <a:r>
              <a:rPr lang="zh-CN" altLang="en-US" dirty="0"/>
              <a:t>年</a:t>
            </a:r>
            <a:endParaRPr lang="en-US" altLang="zh-CN" dirty="0"/>
          </a:p>
          <a:p>
            <a:r>
              <a:rPr lang="zh-CN" altLang="en-US" dirty="0"/>
              <a:t>剑桥大学建校于</a:t>
            </a:r>
            <a:r>
              <a:rPr lang="en-US" altLang="zh-CN" dirty="0"/>
              <a:t>1209</a:t>
            </a:r>
            <a:r>
              <a:rPr lang="zh-CN" altLang="en-US" dirty="0"/>
              <a:t>年</a:t>
            </a:r>
          </a:p>
        </p:txBody>
      </p:sp>
      <p:sp>
        <p:nvSpPr>
          <p:cNvPr id="665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41A1AEE-19D3-497C-83FC-8C8057226EFE}" type="slidenum">
              <a:rPr lang="zh-CN" altLang="en-US"/>
              <a:pPr eaLnBrk="1" hangingPunct="1"/>
              <a:t>89</a:t>
            </a:fld>
            <a:endParaRPr lang="zh-CN" altLang="en-US"/>
          </a:p>
        </p:txBody>
      </p:sp>
    </p:spTree>
    <p:extLst>
      <p:ext uri="{BB962C8B-B14F-4D97-AF65-F5344CB8AC3E}">
        <p14:creationId xmlns:p14="http://schemas.microsoft.com/office/powerpoint/2010/main" val="36172205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Brown University</a:t>
            </a:r>
            <a:endParaRPr lang="zh-CN" altLang="en-US"/>
          </a:p>
        </p:txBody>
      </p:sp>
      <p:sp>
        <p:nvSpPr>
          <p:cNvPr id="675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1C45F1C-8667-4E77-8726-4FEEF82D4409}" type="slidenum">
              <a:rPr lang="zh-CN" altLang="en-US"/>
              <a:pPr eaLnBrk="1" hangingPunct="1"/>
              <a:t>90</a:t>
            </a:fld>
            <a:endParaRPr lang="zh-CN" altLang="en-US"/>
          </a:p>
        </p:txBody>
      </p:sp>
    </p:spTree>
    <p:extLst>
      <p:ext uri="{BB962C8B-B14F-4D97-AF65-F5344CB8AC3E}">
        <p14:creationId xmlns:p14="http://schemas.microsoft.com/office/powerpoint/2010/main" val="163855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放视频</a:t>
            </a:r>
            <a:r>
              <a:rPr lang="en-US" altLang="zh-CN" dirty="0"/>
              <a:t>https://v.qq.com/x/page/y0343swk3a3.html</a:t>
            </a:r>
            <a:endParaRPr lang="zh-CN" altLang="en-US" dirty="0"/>
          </a:p>
        </p:txBody>
      </p:sp>
      <p:sp>
        <p:nvSpPr>
          <p:cNvPr id="4" name="灯片编号占位符 3"/>
          <p:cNvSpPr>
            <a:spLocks noGrp="1"/>
          </p:cNvSpPr>
          <p:nvPr>
            <p:ph type="sldNum" sz="quarter" idx="10"/>
          </p:nvPr>
        </p:nvSpPr>
        <p:spPr/>
        <p:txBody>
          <a:bodyPr/>
          <a:lstStyle/>
          <a:p>
            <a:fld id="{36785DDB-FBCB-42E9-BFEF-21111DED8B02}" type="slidenum">
              <a:rPr lang="zh-CN" altLang="en-US" smtClean="0"/>
              <a:t>28</a:t>
            </a:fld>
            <a:endParaRPr lang="zh-CN" altLang="en-US"/>
          </a:p>
        </p:txBody>
      </p:sp>
    </p:spTree>
    <p:extLst>
      <p:ext uri="{BB962C8B-B14F-4D97-AF65-F5344CB8AC3E}">
        <p14:creationId xmlns:p14="http://schemas.microsoft.com/office/powerpoint/2010/main" val="1268268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白羽鸡（走不动路，</a:t>
            </a:r>
            <a:r>
              <a:rPr lang="en-US" altLang="zh-CN" dirty="0"/>
              <a:t>45</a:t>
            </a:r>
            <a:r>
              <a:rPr lang="zh-CN" altLang="en-US" dirty="0"/>
              <a:t>天，饲料）</a:t>
            </a:r>
          </a:p>
        </p:txBody>
      </p:sp>
      <p:sp>
        <p:nvSpPr>
          <p:cNvPr id="4" name="灯片编号占位符 3"/>
          <p:cNvSpPr>
            <a:spLocks noGrp="1"/>
          </p:cNvSpPr>
          <p:nvPr>
            <p:ph type="sldNum" sz="quarter" idx="10"/>
          </p:nvPr>
        </p:nvSpPr>
        <p:spPr/>
        <p:txBody>
          <a:bodyPr/>
          <a:lstStyle/>
          <a:p>
            <a:fld id="{36785DDB-FBCB-42E9-BFEF-21111DED8B02}" type="slidenum">
              <a:rPr lang="zh-CN" altLang="en-US" smtClean="0"/>
              <a:t>29</a:t>
            </a:fld>
            <a:endParaRPr lang="zh-CN" altLang="en-US"/>
          </a:p>
        </p:txBody>
      </p:sp>
    </p:spTree>
    <p:extLst>
      <p:ext uri="{BB962C8B-B14F-4D97-AF65-F5344CB8AC3E}">
        <p14:creationId xmlns:p14="http://schemas.microsoft.com/office/powerpoint/2010/main" val="3487030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看视频</a:t>
            </a:r>
          </a:p>
        </p:txBody>
      </p:sp>
      <p:sp>
        <p:nvSpPr>
          <p:cNvPr id="4" name="灯片编号占位符 3"/>
          <p:cNvSpPr>
            <a:spLocks noGrp="1"/>
          </p:cNvSpPr>
          <p:nvPr>
            <p:ph type="sldNum" sz="quarter" idx="10"/>
          </p:nvPr>
        </p:nvSpPr>
        <p:spPr/>
        <p:txBody>
          <a:bodyPr/>
          <a:lstStyle/>
          <a:p>
            <a:fld id="{36785DDB-FBCB-42E9-BFEF-21111DED8B02}" type="slidenum">
              <a:rPr lang="zh-CN" altLang="en-US" smtClean="0"/>
              <a:t>30</a:t>
            </a:fld>
            <a:endParaRPr lang="zh-CN" altLang="en-US"/>
          </a:p>
        </p:txBody>
      </p:sp>
    </p:spTree>
    <p:extLst>
      <p:ext uri="{BB962C8B-B14F-4D97-AF65-F5344CB8AC3E}">
        <p14:creationId xmlns:p14="http://schemas.microsoft.com/office/powerpoint/2010/main" val="2041955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我要发邮件问东哥要推广费</a:t>
            </a:r>
          </a:p>
        </p:txBody>
      </p:sp>
      <p:sp>
        <p:nvSpPr>
          <p:cNvPr id="4" name="灯片编号占位符 3"/>
          <p:cNvSpPr>
            <a:spLocks noGrp="1"/>
          </p:cNvSpPr>
          <p:nvPr>
            <p:ph type="sldNum" sz="quarter" idx="10"/>
          </p:nvPr>
        </p:nvSpPr>
        <p:spPr/>
        <p:txBody>
          <a:bodyPr/>
          <a:lstStyle/>
          <a:p>
            <a:fld id="{36785DDB-FBCB-42E9-BFEF-21111DED8B02}" type="slidenum">
              <a:rPr lang="zh-CN" altLang="en-US" smtClean="0"/>
              <a:t>35</a:t>
            </a:fld>
            <a:endParaRPr lang="zh-CN" altLang="en-US"/>
          </a:p>
        </p:txBody>
      </p:sp>
    </p:spTree>
    <p:extLst>
      <p:ext uri="{BB962C8B-B14F-4D97-AF65-F5344CB8AC3E}">
        <p14:creationId xmlns:p14="http://schemas.microsoft.com/office/powerpoint/2010/main" val="105634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腾讯视频不到</a:t>
            </a:r>
            <a:r>
              <a:rPr lang="en-US" altLang="zh-CN" dirty="0"/>
              <a:t>24</a:t>
            </a:r>
            <a:r>
              <a:rPr lang="zh-CN" altLang="en-US" dirty="0"/>
              <a:t>小时，点击量超过</a:t>
            </a:r>
            <a:r>
              <a:rPr lang="en-US" altLang="zh-CN" dirty="0"/>
              <a:t>110</a:t>
            </a:r>
            <a:r>
              <a:rPr lang="zh-CN" altLang="en-US" dirty="0"/>
              <a:t>万</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36785DDB-FBCB-42E9-BFEF-21111DED8B02}" type="slidenum">
              <a:rPr lang="zh-CN" altLang="en-US" smtClean="0"/>
              <a:t>38</a:t>
            </a:fld>
            <a:endParaRPr lang="zh-CN" altLang="en-US"/>
          </a:p>
        </p:txBody>
      </p:sp>
    </p:spTree>
    <p:extLst>
      <p:ext uri="{BB962C8B-B14F-4D97-AF65-F5344CB8AC3E}">
        <p14:creationId xmlns:p14="http://schemas.microsoft.com/office/powerpoint/2010/main" val="3076812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785DDB-FBCB-42E9-BFEF-21111DED8B02}" type="slidenum">
              <a:rPr lang="zh-CN" altLang="en-US" smtClean="0"/>
              <a:t>43</a:t>
            </a:fld>
            <a:endParaRPr lang="zh-CN" altLang="en-US"/>
          </a:p>
        </p:txBody>
      </p:sp>
    </p:spTree>
    <p:extLst>
      <p:ext uri="{BB962C8B-B14F-4D97-AF65-F5344CB8AC3E}">
        <p14:creationId xmlns:p14="http://schemas.microsoft.com/office/powerpoint/2010/main" val="40416164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2DD2ADDF-17F6-4CF3-82C4-E60D8F01FE3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3DB64A1-11ED-4A67-8576-F96B8D61B3BC}" type="slidenum">
              <a:rPr lang="en-US" altLang="zh-CN"/>
              <a:pPr eaLnBrk="1" hangingPunct="1"/>
              <a:t>48</a:t>
            </a:fld>
            <a:endParaRPr lang="en-US" altLang="zh-CN"/>
          </a:p>
        </p:txBody>
      </p:sp>
      <p:sp>
        <p:nvSpPr>
          <p:cNvPr id="110595" name="Rectangle 2">
            <a:extLst>
              <a:ext uri="{FF2B5EF4-FFF2-40B4-BE49-F238E27FC236}">
                <a16:creationId xmlns:a16="http://schemas.microsoft.com/office/drawing/2014/main" id="{DB27F77F-D388-4217-9A27-D58DF62D553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6" name="Rectangle 3">
            <a:extLst>
              <a:ext uri="{FF2B5EF4-FFF2-40B4-BE49-F238E27FC236}">
                <a16:creationId xmlns:a16="http://schemas.microsoft.com/office/drawing/2014/main" id="{DCEBFA48-364B-4B21-9652-7527A9187A3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pic>
        <p:nvPicPr>
          <p:cNvPr id="2050" name="Picture 13" descr="01bkg"/>
          <p:cNvPicPr>
            <a:picLocks noChangeAspect="1"/>
          </p:cNvPicPr>
          <p:nvPr/>
        </p:nvPicPr>
        <p:blipFill>
          <a:blip r:embed="rId2"/>
          <a:stretch>
            <a:fillRect/>
          </a:stretch>
        </p:blipFill>
        <p:spPr>
          <a:xfrm>
            <a:off x="0" y="-26987"/>
            <a:ext cx="12192000" cy="4968875"/>
          </a:xfrm>
          <a:prstGeom prst="rect">
            <a:avLst/>
          </a:prstGeom>
          <a:noFill/>
          <a:ln w="9525">
            <a:noFill/>
          </a:ln>
        </p:spPr>
      </p:pic>
      <p:pic>
        <p:nvPicPr>
          <p:cNvPr id="2051" name="图片 4" descr="院徽xiao.png"/>
          <p:cNvPicPr>
            <a:picLocks noChangeAspect="1"/>
          </p:cNvPicPr>
          <p:nvPr/>
        </p:nvPicPr>
        <p:blipFill>
          <a:blip r:embed="rId3"/>
          <a:stretch>
            <a:fillRect/>
          </a:stretch>
        </p:blipFill>
        <p:spPr>
          <a:xfrm>
            <a:off x="7109885" y="-26987"/>
            <a:ext cx="5082116" cy="1295400"/>
          </a:xfrm>
          <a:prstGeom prst="rect">
            <a:avLst/>
          </a:prstGeom>
          <a:noFill/>
          <a:ln w="9525">
            <a:noFill/>
          </a:ln>
        </p:spPr>
      </p:pic>
      <p:sp>
        <p:nvSpPr>
          <p:cNvPr id="2" name="Title 1"/>
          <p:cNvSpPr>
            <a:spLocks noGrp="1"/>
          </p:cNvSpPr>
          <p:nvPr>
            <p:ph type="ctrTitle"/>
          </p:nvPr>
        </p:nvSpPr>
        <p:spPr>
          <a:xfrm>
            <a:off x="914400" y="2130426"/>
            <a:ext cx="10363200" cy="866527"/>
          </a:xfrm>
        </p:spPr>
        <p:txBody>
          <a:bodyPr/>
          <a:lstStyle>
            <a:lvl1pPr algn="l">
              <a:defRPr sz="4000" b="1">
                <a:solidFill>
                  <a:schemeClr val="bg1"/>
                </a:solidFill>
              </a:defRPr>
            </a:lvl1pPr>
          </a:lstStyle>
          <a:p>
            <a:pPr fontAlgn="base"/>
            <a:r>
              <a:rPr lang="zh-CN" altLang="en-US" strike="noStrike" noProof="1"/>
              <a:t>单击此处编辑母版标题样式</a:t>
            </a:r>
          </a:p>
        </p:txBody>
      </p:sp>
      <p:sp>
        <p:nvSpPr>
          <p:cNvPr id="3" name="Subtitle 2"/>
          <p:cNvSpPr>
            <a:spLocks noGrp="1"/>
          </p:cNvSpPr>
          <p:nvPr>
            <p:ph type="subTitle" idx="1"/>
          </p:nvPr>
        </p:nvSpPr>
        <p:spPr>
          <a:xfrm>
            <a:off x="911424" y="2996952"/>
            <a:ext cx="8534400" cy="1584176"/>
          </a:xfrm>
        </p:spPr>
        <p:txBody>
          <a:bodyPr/>
          <a:lstStyle>
            <a:lvl1pPr marL="0" indent="0" algn="l">
              <a:buNone/>
              <a:defRPr sz="240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p>
        </p:txBody>
      </p:sp>
    </p:spTree>
    <p:extLst>
      <p:ext uri="{BB962C8B-B14F-4D97-AF65-F5344CB8AC3E}">
        <p14:creationId xmlns:p14="http://schemas.microsoft.com/office/powerpoint/2010/main" val="2268083126"/>
      </p:ext>
    </p:extLst>
  </p:cSld>
  <p:clrMapOvr>
    <a:masterClrMapping/>
  </p:clrMapOvr>
  <p:transition>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bg>
      <p:bgPr>
        <a:solidFill>
          <a:schemeClr val="bg1"/>
        </a:solidFill>
        <a:effectLst/>
      </p:bgPr>
    </p:bg>
    <p:spTree>
      <p:nvGrpSpPr>
        <p:cNvPr id="1" name=""/>
        <p:cNvGrpSpPr/>
        <p:nvPr/>
      </p:nvGrpSpPr>
      <p:grpSpPr>
        <a:xfrm>
          <a:off x="0" y="0"/>
          <a:ext cx="0" cy="0"/>
          <a:chOff x="0" y="0"/>
          <a:chExt cx="0" cy="0"/>
        </a:xfrm>
      </p:grpSpPr>
      <p:sp>
        <p:nvSpPr>
          <p:cNvPr id="4" name="Rectangle 5"/>
          <p:cNvSpPr/>
          <p:nvPr/>
        </p:nvSpPr>
        <p:spPr>
          <a:xfrm>
            <a:off x="0" y="0"/>
            <a:ext cx="12192000" cy="3500438"/>
          </a:xfrm>
          <a:prstGeom prst="rect">
            <a:avLst/>
          </a:prstGeom>
          <a:gradFill flip="none" rotWithShape="1">
            <a:gsLst>
              <a:gs pos="0">
                <a:schemeClr val="bg1">
                  <a:lumMod val="85000"/>
                </a:schemeClr>
              </a:gs>
              <a:gs pos="50000">
                <a:schemeClr val="bg1">
                  <a:lumMod val="9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5" name="Rectangle 6"/>
          <p:cNvSpPr/>
          <p:nvPr/>
        </p:nvSpPr>
        <p:spPr>
          <a:xfrm>
            <a:off x="0" y="692150"/>
            <a:ext cx="12192000" cy="2159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pic>
        <p:nvPicPr>
          <p:cNvPr id="3076" name="图片 5" descr="院徽.png"/>
          <p:cNvPicPr>
            <a:picLocks noChangeAspect="1"/>
          </p:cNvPicPr>
          <p:nvPr/>
        </p:nvPicPr>
        <p:blipFill>
          <a:blip r:embed="rId2"/>
          <a:stretch>
            <a:fillRect/>
          </a:stretch>
        </p:blipFill>
        <p:spPr>
          <a:xfrm>
            <a:off x="7567084" y="5740400"/>
            <a:ext cx="4385733" cy="1117600"/>
          </a:xfrm>
          <a:prstGeom prst="rect">
            <a:avLst/>
          </a:prstGeom>
          <a:noFill/>
          <a:ln w="9525">
            <a:noFill/>
          </a:ln>
        </p:spPr>
      </p:pic>
      <p:sp>
        <p:nvSpPr>
          <p:cNvPr id="10" name="Title Placeholder 1"/>
          <p:cNvSpPr>
            <a:spLocks noGrp="1"/>
          </p:cNvSpPr>
          <p:nvPr>
            <p:ph type="title"/>
          </p:nvPr>
        </p:nvSpPr>
        <p:spPr>
          <a:xfrm>
            <a:off x="0" y="332656"/>
            <a:ext cx="12192000" cy="670086"/>
          </a:xfrm>
          <a:prstGeom prst="rect">
            <a:avLst/>
          </a:prstGeom>
          <a:solidFill>
            <a:srgbClr val="0070C0"/>
          </a:solidFill>
        </p:spPr>
        <p:txBody>
          <a:bodyPr rtlCol="0">
            <a:noAutofit/>
          </a:bodyPr>
          <a:lstStyle>
            <a:lvl1pPr algn="l">
              <a:defRPr sz="2800" b="1" baseline="0">
                <a:solidFill>
                  <a:schemeClr val="bg1"/>
                </a:solidFill>
                <a:latin typeface="微软雅黑" panose="020B0503020204020204" pitchFamily="34" charset="-122"/>
                <a:ea typeface="微软雅黑" panose="020B0503020204020204" pitchFamily="34" charset="-122"/>
              </a:defRPr>
            </a:lvl1pPr>
          </a:lstStyle>
          <a:p>
            <a:pPr fontAlgn="base"/>
            <a:r>
              <a:rPr lang="zh-CN" altLang="en-US" strike="noStrike" noProof="1"/>
              <a:t>单击此处编辑母版标题样式</a:t>
            </a:r>
          </a:p>
        </p:txBody>
      </p:sp>
      <p:sp>
        <p:nvSpPr>
          <p:cNvPr id="3" name="Content Placeholder 2"/>
          <p:cNvSpPr>
            <a:spLocks noGrp="1"/>
          </p:cNvSpPr>
          <p:nvPr>
            <p:ph idx="1"/>
          </p:nvPr>
        </p:nvSpPr>
        <p:spPr>
          <a:xfrm>
            <a:off x="527381" y="1340768"/>
            <a:ext cx="11041227" cy="4785395"/>
          </a:xfrm>
        </p:spPr>
        <p:txBody>
          <a:bodyPr/>
          <a:lstStyle>
            <a:lvl1pPr>
              <a:defRPr sz="2400">
                <a:latin typeface="微软雅黑" panose="020B0503020204020204" pitchFamily="34" charset="-122"/>
                <a:ea typeface="微软雅黑" panose="020B0503020204020204" pitchFamily="34" charset="-122"/>
              </a:defRPr>
            </a:lvl1pPr>
            <a:lvl2pPr>
              <a:defRPr sz="2000">
                <a:latin typeface="微软雅黑" panose="020B0503020204020204" pitchFamily="34" charset="-122"/>
                <a:ea typeface="微软雅黑" panose="020B0503020204020204" pitchFamily="34" charset="-122"/>
              </a:defRPr>
            </a:lvl2pPr>
            <a:lvl3pPr>
              <a:defRPr sz="1800">
                <a:latin typeface="微软雅黑" panose="020B0503020204020204" pitchFamily="34" charset="-122"/>
                <a:ea typeface="微软雅黑" panose="020B0503020204020204" pitchFamily="34" charset="-122"/>
              </a:defRPr>
            </a:lvl3pPr>
            <a:lvl4pPr>
              <a:defRPr sz="16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extLst>
      <p:ext uri="{BB962C8B-B14F-4D97-AF65-F5344CB8AC3E}">
        <p14:creationId xmlns:p14="http://schemas.microsoft.com/office/powerpoint/2010/main" val="997932914"/>
      </p:ext>
    </p:extLst>
  </p:cSld>
  <p:clrMapOvr>
    <a:masterClrMapping/>
  </p:clrMapOvr>
  <p:transition>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extLst>
      <p:ext uri="{BB962C8B-B14F-4D97-AF65-F5344CB8AC3E}">
        <p14:creationId xmlns:p14="http://schemas.microsoft.com/office/powerpoint/2010/main" val="3048162579"/>
      </p:ext>
    </p:extLst>
  </p:cSld>
  <p:clrMapOvr>
    <a:masterClrMapping/>
  </p:clrMapOvr>
  <p:transition>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1117600" y="6356351"/>
            <a:ext cx="3657600" cy="365125"/>
          </a:xfrm>
        </p:spPr>
        <p:txBody>
          <a:bodyPr/>
          <a:lstStyle/>
          <a:p>
            <a:fld id="{08568A0D-CCC6-4B2B-A281-F74181DAB8BA}" type="datetimeFigureOut">
              <a:rPr lang="zh-CN" altLang="en-US" smtClean="0"/>
              <a:t>2020/1/2</a:t>
            </a:fld>
            <a:endParaRPr lang="zh-CN" altLang="en-US"/>
          </a:p>
        </p:txBody>
      </p:sp>
      <p:sp>
        <p:nvSpPr>
          <p:cNvPr id="3" name="页脚占位符 2"/>
          <p:cNvSpPr>
            <a:spLocks noGrp="1"/>
          </p:cNvSpPr>
          <p:nvPr>
            <p:ph type="ftr" sz="quarter" idx="11"/>
          </p:nvPr>
        </p:nvSpPr>
        <p:spPr>
          <a:xfrm>
            <a:off x="5384800" y="6356351"/>
            <a:ext cx="5486400" cy="365125"/>
          </a:xfrm>
        </p:spPr>
        <p:txBody>
          <a:bodyPr/>
          <a:lstStyle/>
          <a:p>
            <a:endParaRPr lang="zh-CN" altLang="en-US"/>
          </a:p>
        </p:txBody>
      </p:sp>
      <p:sp>
        <p:nvSpPr>
          <p:cNvPr id="4" name="灯片编号占位符 3"/>
          <p:cNvSpPr>
            <a:spLocks noGrp="1"/>
          </p:cNvSpPr>
          <p:nvPr>
            <p:ph type="sldNum" sz="quarter" idx="12"/>
          </p:nvPr>
        </p:nvSpPr>
        <p:spPr>
          <a:xfrm>
            <a:off x="11480800" y="6356351"/>
            <a:ext cx="3657600" cy="365125"/>
          </a:xfrm>
        </p:spPr>
        <p:txBody>
          <a:bodyPr/>
          <a:lstStyle/>
          <a:p>
            <a:fld id="{9AD167A5-3AF6-4547-A945-D15043A4D10C}" type="slidenum">
              <a:rPr lang="zh-CN" altLang="en-US" smtClean="0"/>
              <a:t>‹#›</a:t>
            </a:fld>
            <a:endParaRPr lang="zh-CN" altLang="en-US"/>
          </a:p>
        </p:txBody>
      </p:sp>
    </p:spTree>
    <p:extLst>
      <p:ext uri="{BB962C8B-B14F-4D97-AF65-F5344CB8AC3E}">
        <p14:creationId xmlns:p14="http://schemas.microsoft.com/office/powerpoint/2010/main" val="2231045685"/>
      </p:ext>
    </p:extLst>
  </p:cSld>
  <p:clrMapOvr>
    <a:masterClrMapping/>
  </p:clrMapOvr>
  <p:transition>
    <p:push/>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609600" y="274638"/>
            <a:ext cx="10972800" cy="1143000"/>
          </a:xfrm>
          <a:prstGeom prst="rect">
            <a:avLst/>
          </a:prstGeom>
          <a:noFill/>
          <a:ln w="9525">
            <a:noFill/>
          </a:ln>
        </p:spPr>
        <p:txBody>
          <a:bodyPr anchor="ctr"/>
          <a:lstStyle/>
          <a:p>
            <a:pPr lvl="0"/>
            <a:r>
              <a:rPr lang="zh-CN" altLang="en-US" dirty="0"/>
              <a:t>单击此处编辑母版标题样式</a:t>
            </a:r>
          </a:p>
        </p:txBody>
      </p:sp>
      <p:sp>
        <p:nvSpPr>
          <p:cNvPr id="1027" name="Rectangle 3"/>
          <p:cNvSpPr>
            <a:spLocks noGrp="1"/>
          </p:cNvSpPr>
          <p:nvPr>
            <p:ph type="body"/>
          </p:nvPr>
        </p:nvSpPr>
        <p:spPr>
          <a:xfrm>
            <a:off x="609600" y="1600201"/>
            <a:ext cx="10972800" cy="4525963"/>
          </a:xfrm>
          <a:prstGeom prst="rect">
            <a:avLst/>
          </a:prstGeom>
          <a:noFill/>
          <a:ln w="9525">
            <a:noFill/>
          </a:ln>
        </p:spPr>
        <p:txBody>
          <a:bodyPr anchor="t"/>
          <a:lstStyle/>
          <a:p>
            <a:pPr lvl="0" indent="-342900"/>
            <a:r>
              <a:rPr lang="zh-CN" altLang="en-US" dirty="0"/>
              <a:t>单击此处编辑母版文本样式</a:t>
            </a:r>
          </a:p>
          <a:p>
            <a:pPr lvl="1" indent="-285750"/>
            <a:r>
              <a:rPr lang="zh-CN" altLang="en-US" dirty="0"/>
              <a:t>第二级</a:t>
            </a:r>
          </a:p>
          <a:p>
            <a:pPr lvl="2" indent="-228600"/>
            <a:r>
              <a:rPr lang="zh-CN" altLang="en-US" dirty="0"/>
              <a:t>第三级</a:t>
            </a:r>
          </a:p>
          <a:p>
            <a:pPr lvl="3" indent="-228600"/>
            <a:r>
              <a:rPr lang="zh-CN" altLang="en-US" dirty="0"/>
              <a:t>第四级</a:t>
            </a:r>
          </a:p>
          <a:p>
            <a:pPr lvl="4" indent="-228600"/>
            <a:r>
              <a:rPr lang="zh-CN" altLang="en-US" dirty="0"/>
              <a:t>第五级</a:t>
            </a:r>
          </a:p>
        </p:txBody>
      </p:sp>
    </p:spTree>
    <p:extLst>
      <p:ext uri="{BB962C8B-B14F-4D97-AF65-F5344CB8AC3E}">
        <p14:creationId xmlns:p14="http://schemas.microsoft.com/office/powerpoint/2010/main" val="34086880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push/>
  </p:transition>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29.emf"/><Relationship Id="rId5" Type="http://schemas.openxmlformats.org/officeDocument/2006/relationships/customXml" Target="../ink/ink2.xml"/><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eg"/><Relationship Id="rId1" Type="http://schemas.openxmlformats.org/officeDocument/2006/relationships/slideLayout" Target="../slideLayouts/slideLayout2.xml"/><Relationship Id="rId5" Type="http://schemas.openxmlformats.org/officeDocument/2006/relationships/image" Target="../media/image36.jpg"/><Relationship Id="rId4" Type="http://schemas.openxmlformats.org/officeDocument/2006/relationships/image" Target="../media/image35.jpg"/></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6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64.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4.xml"/><Relationship Id="rId4" Type="http://schemas.openxmlformats.org/officeDocument/2006/relationships/image" Target="../media/image49.jpg"/></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image" Target="../media/image53.png"/><Relationship Id="rId4" Type="http://schemas.openxmlformats.org/officeDocument/2006/relationships/image" Target="../media/image52.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74.jpeg"/><Relationship Id="rId4" Type="http://schemas.openxmlformats.org/officeDocument/2006/relationships/image" Target="../media/image73.jpeg"/></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729269" y="2080562"/>
            <a:ext cx="10363200" cy="866527"/>
          </a:xfrm>
        </p:spPr>
        <p:txBody>
          <a:bodyPr/>
          <a:lstStyle/>
          <a:p>
            <a:r>
              <a:rPr lang="zh-CN" altLang="en-US" dirty="0"/>
              <a:t>第三章企业社会责任的概念与实践</a:t>
            </a:r>
          </a:p>
        </p:txBody>
      </p:sp>
      <p:sp>
        <p:nvSpPr>
          <p:cNvPr id="3" name="副标题 2"/>
          <p:cNvSpPr>
            <a:spLocks noGrp="1"/>
          </p:cNvSpPr>
          <p:nvPr>
            <p:ph type="subTitle" idx="1"/>
          </p:nvPr>
        </p:nvSpPr>
        <p:spPr>
          <a:xfrm>
            <a:off x="4435783" y="4637981"/>
            <a:ext cx="8534400" cy="1584176"/>
          </a:xfrm>
        </p:spPr>
        <p:txBody>
          <a:bodyPr/>
          <a:lstStyle/>
          <a:p>
            <a:r>
              <a:rPr lang="zh-CN" altLang="en-US" dirty="0">
                <a:solidFill>
                  <a:schemeClr val="tx1"/>
                </a:solidFill>
              </a:rPr>
              <a:t>主讲：张麟</a:t>
            </a:r>
          </a:p>
        </p:txBody>
      </p:sp>
    </p:spTree>
    <p:extLst>
      <p:ext uri="{BB962C8B-B14F-4D97-AF65-F5344CB8AC3E}">
        <p14:creationId xmlns:p14="http://schemas.microsoft.com/office/powerpoint/2010/main" val="1128682132"/>
      </p:ext>
    </p:extLst>
  </p:cSld>
  <p:clrMapOvr>
    <a:masterClrMapping/>
  </p:clrMapOvr>
  <p:transition>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CSR</a:t>
            </a:r>
            <a:r>
              <a:rPr lang="zh-CN" altLang="en-US" dirty="0"/>
              <a:t>的定义：利益相关者的视角</a:t>
            </a:r>
          </a:p>
        </p:txBody>
      </p:sp>
      <p:sp>
        <p:nvSpPr>
          <p:cNvPr id="3" name="内容占位符 2"/>
          <p:cNvSpPr>
            <a:spLocks noGrp="1"/>
          </p:cNvSpPr>
          <p:nvPr>
            <p:ph idx="1"/>
          </p:nvPr>
        </p:nvSpPr>
        <p:spPr>
          <a:xfrm>
            <a:off x="527381" y="1340768"/>
            <a:ext cx="10838611" cy="4785395"/>
          </a:xfrm>
        </p:spPr>
        <p:txBody>
          <a:bodyPr/>
          <a:lstStyle/>
          <a:p>
            <a:r>
              <a:rPr lang="zh-CN" altLang="en-US" dirty="0"/>
              <a:t>“利益相关者”这一词最早被提出可以追溯到</a:t>
            </a:r>
            <a:r>
              <a:rPr lang="en-US" altLang="zh-CN" dirty="0"/>
              <a:t>1984</a:t>
            </a:r>
            <a:r>
              <a:rPr lang="zh-CN" altLang="en-US" dirty="0"/>
              <a:t>年，</a:t>
            </a:r>
            <a:r>
              <a:rPr lang="en-US" altLang="zh-CN" dirty="0"/>
              <a:t>Freeman</a:t>
            </a:r>
            <a:r>
              <a:rPr lang="zh-CN" altLang="en-US" dirty="0"/>
              <a:t>出版了</a:t>
            </a:r>
            <a:r>
              <a:rPr lang="en-US" altLang="zh-CN" dirty="0"/>
              <a:t>《</a:t>
            </a:r>
            <a:r>
              <a:rPr lang="zh-CN" altLang="en-US" dirty="0"/>
              <a:t>战略管理：利益相关者管理的分析方法</a:t>
            </a:r>
            <a:r>
              <a:rPr lang="en-US" altLang="zh-CN" dirty="0"/>
              <a:t>》</a:t>
            </a:r>
            <a:r>
              <a:rPr lang="zh-CN" altLang="en-US" dirty="0"/>
              <a:t>一书，明确提出了利益相关者管理理论。</a:t>
            </a:r>
            <a:endParaRPr lang="en-US" altLang="zh-CN" dirty="0"/>
          </a:p>
          <a:p>
            <a:pPr marL="0" indent="0">
              <a:buNone/>
            </a:pPr>
            <a:endParaRPr lang="en-US" altLang="zh-CN" dirty="0"/>
          </a:p>
          <a:p>
            <a:r>
              <a:rPr lang="zh-CN" altLang="en-US" dirty="0"/>
              <a:t>一个最经典的定义：</a:t>
            </a:r>
            <a:r>
              <a:rPr lang="en-US" altLang="zh-CN" dirty="0"/>
              <a:t>Any group or individual who can affect or is affected by the achievement of the organization’s objectives.</a:t>
            </a:r>
          </a:p>
          <a:p>
            <a:pPr marL="0" indent="0">
              <a:buNone/>
            </a:pPr>
            <a:endParaRPr lang="en-US" altLang="zh-CN" dirty="0"/>
          </a:p>
          <a:p>
            <a:r>
              <a:rPr lang="zh-CN" altLang="en-US" dirty="0"/>
              <a:t>利益相关者管理理论是指企业的经营管理者应综合平衡各个利益相关者的利益要求。</a:t>
            </a:r>
            <a:endParaRPr lang="en-US" altLang="zh-CN" dirty="0"/>
          </a:p>
          <a:p>
            <a:endParaRPr lang="zh-CN" altLang="en-US" dirty="0"/>
          </a:p>
        </p:txBody>
      </p:sp>
    </p:spTree>
    <p:extLst>
      <p:ext uri="{BB962C8B-B14F-4D97-AF65-F5344CB8AC3E}">
        <p14:creationId xmlns:p14="http://schemas.microsoft.com/office/powerpoint/2010/main" val="4209313774"/>
      </p:ext>
    </p:extLst>
  </p:cSld>
  <p:clrMapOvr>
    <a:masterClrMapping/>
  </p:clrMapOvr>
  <p:transition>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B0D7B18-20F8-410B-B0FA-3067C3B0A11A}"/>
              </a:ext>
            </a:extLst>
          </p:cNvPr>
          <p:cNvSpPr>
            <a:spLocks noGrp="1"/>
          </p:cNvSpPr>
          <p:nvPr>
            <p:ph type="title"/>
          </p:nvPr>
        </p:nvSpPr>
        <p:spPr/>
        <p:txBody>
          <a:bodyPr/>
          <a:lstStyle/>
          <a:p>
            <a:r>
              <a:rPr lang="en-US" altLang="zh-CN" dirty="0"/>
              <a:t>CSR</a:t>
            </a:r>
            <a:r>
              <a:rPr lang="zh-CN" altLang="en-US" dirty="0"/>
              <a:t>的定义：利益相关者的视角</a:t>
            </a:r>
          </a:p>
        </p:txBody>
      </p:sp>
      <p:sp>
        <p:nvSpPr>
          <p:cNvPr id="2" name="灯片编号占位符 1">
            <a:extLst>
              <a:ext uri="{FF2B5EF4-FFF2-40B4-BE49-F238E27FC236}">
                <a16:creationId xmlns:a16="http://schemas.microsoft.com/office/drawing/2014/main" id="{7238FEAE-B580-4B02-B240-2F069A435B8E}"/>
              </a:ext>
            </a:extLst>
          </p:cNvPr>
          <p:cNvSpPr>
            <a:spLocks noGrp="1"/>
          </p:cNvSpPr>
          <p:nvPr>
            <p:ph type="sldNum" sz="quarter" idx="4294967295"/>
          </p:nvPr>
        </p:nvSpPr>
        <p:spPr>
          <a:xfrm>
            <a:off x="0" y="6237288"/>
            <a:ext cx="620713" cy="365125"/>
          </a:xfrm>
          <a:prstGeom prst="rect">
            <a:avLst/>
          </a:prstGeom>
        </p:spPr>
        <p:txBody>
          <a:bodyPr vert="horz" wrap="square" lIns="91440" tIns="45720" rIns="91440" bIns="45720" numCol="1" anchor="ctr" anchorCtr="0" compatLnSpc="1">
            <a:prstTxWarp prst="textNoShape">
              <a:avLst/>
            </a:prstTxWarp>
          </a:bodyPr>
          <a:lstStyle>
            <a:defPPr>
              <a:defRPr lang="zh-CN"/>
            </a:defPPr>
            <a:lvl1pPr algn="r" rtl="0" fontAlgn="base">
              <a:spcBef>
                <a:spcPct val="0"/>
              </a:spcBef>
              <a:spcAft>
                <a:spcPct val="0"/>
              </a:spcAft>
              <a:defRPr sz="1200" kern="1200">
                <a:solidFill>
                  <a:srgbClr val="898989"/>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fld id="{663794F3-11B6-4853-83CD-690630D3F54A}" type="slidenum">
              <a:rPr lang="zh-CN" altLang="en-US" smtClean="0"/>
              <a:pPr eaLnBrk="1" hangingPunct="1"/>
              <a:t>11</a:t>
            </a:fld>
            <a:endParaRPr lang="zh-CN" altLang="en-US">
              <a:solidFill>
                <a:srgbClr val="898989"/>
              </a:solidFill>
              <a:latin typeface="Calibri" panose="020F0502020204030204" pitchFamily="34" charset="0"/>
            </a:endParaRPr>
          </a:p>
        </p:txBody>
      </p:sp>
      <p:grpSp>
        <p:nvGrpSpPr>
          <p:cNvPr id="75779" name="Group 3">
            <a:extLst>
              <a:ext uri="{FF2B5EF4-FFF2-40B4-BE49-F238E27FC236}">
                <a16:creationId xmlns:a16="http://schemas.microsoft.com/office/drawing/2014/main" id="{58FA4A53-6475-4DF3-950F-BAEFFE0B66E0}"/>
              </a:ext>
            </a:extLst>
          </p:cNvPr>
          <p:cNvGrpSpPr>
            <a:grpSpLocks/>
          </p:cNvGrpSpPr>
          <p:nvPr/>
        </p:nvGrpSpPr>
        <p:grpSpPr bwMode="auto">
          <a:xfrm>
            <a:off x="2208213" y="1371600"/>
            <a:ext cx="7696200" cy="4217988"/>
            <a:chOff x="528" y="240"/>
            <a:chExt cx="4848" cy="2657"/>
          </a:xfrm>
        </p:grpSpPr>
        <p:sp>
          <p:nvSpPr>
            <p:cNvPr id="75781" name="Text Box 4">
              <a:extLst>
                <a:ext uri="{FF2B5EF4-FFF2-40B4-BE49-F238E27FC236}">
                  <a16:creationId xmlns:a16="http://schemas.microsoft.com/office/drawing/2014/main" id="{68D5DE3C-A0C7-423D-9F24-6EE02B90CE27}"/>
                </a:ext>
              </a:extLst>
            </p:cNvPr>
            <p:cNvSpPr txBox="1">
              <a:spLocks noChangeArrowheads="1"/>
            </p:cNvSpPr>
            <p:nvPr/>
          </p:nvSpPr>
          <p:spPr bwMode="auto">
            <a:xfrm>
              <a:off x="2466" y="1298"/>
              <a:ext cx="996" cy="528"/>
            </a:xfrm>
            <a:prstGeom prst="rect">
              <a:avLst/>
            </a:prstGeom>
            <a:solidFill>
              <a:srgbClr val="669900"/>
            </a:solidFill>
            <a:ln w="9525">
              <a:solidFill>
                <a:schemeClr val="accent2"/>
              </a:solidFill>
              <a:miter lim="800000"/>
              <a:headEnd/>
              <a:tailEnd/>
            </a:ln>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pPr>
              <a:r>
                <a:rPr lang="zh-CN" altLang="en-US" sz="3200" b="1">
                  <a:solidFill>
                    <a:schemeClr val="bg1"/>
                  </a:solidFill>
                  <a:latin typeface="Times New Roman" panose="02020603050405020304" pitchFamily="18" charset="0"/>
                </a:rPr>
                <a:t>企业</a:t>
              </a:r>
              <a:endParaRPr lang="en-US" altLang="zh-CN" sz="3200" b="1">
                <a:solidFill>
                  <a:schemeClr val="bg1"/>
                </a:solidFill>
                <a:latin typeface="Times New Roman" panose="02020603050405020304" pitchFamily="18" charset="0"/>
              </a:endParaRPr>
            </a:p>
          </p:txBody>
        </p:sp>
        <p:sp>
          <p:nvSpPr>
            <p:cNvPr id="75782" name="Oval 5">
              <a:extLst>
                <a:ext uri="{FF2B5EF4-FFF2-40B4-BE49-F238E27FC236}">
                  <a16:creationId xmlns:a16="http://schemas.microsoft.com/office/drawing/2014/main" id="{3F082C5E-CCAE-4225-92E6-3358E77EF91A}"/>
                </a:ext>
              </a:extLst>
            </p:cNvPr>
            <p:cNvSpPr>
              <a:spLocks noChangeArrowheads="1"/>
            </p:cNvSpPr>
            <p:nvPr/>
          </p:nvSpPr>
          <p:spPr bwMode="auto">
            <a:xfrm>
              <a:off x="3936" y="1200"/>
              <a:ext cx="1409" cy="633"/>
            </a:xfrm>
            <a:prstGeom prst="ellipse">
              <a:avLst/>
            </a:prstGeom>
            <a:solidFill>
              <a:srgbClr val="669900"/>
            </a:solidFill>
            <a:ln w="9525">
              <a:solidFill>
                <a:schemeClr val="accent2"/>
              </a:solidFill>
              <a:round/>
              <a:headEnd/>
              <a:tailEnd/>
            </a:ln>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kumimoji="1" lang="en-US" altLang="zh-CN" sz="2400" b="1">
                  <a:solidFill>
                    <a:schemeClr val="bg1"/>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顾客</a:t>
              </a:r>
              <a:endParaRPr kumimoji="1" lang="en-US" altLang="zh-CN" sz="2400">
                <a:solidFill>
                  <a:schemeClr val="bg1"/>
                </a:solidFill>
                <a:latin typeface="Times New Roman" panose="02020603050405020304" pitchFamily="18" charset="0"/>
              </a:endParaRPr>
            </a:p>
          </p:txBody>
        </p:sp>
        <p:sp>
          <p:nvSpPr>
            <p:cNvPr id="75783" name="Oval 6">
              <a:extLst>
                <a:ext uri="{FF2B5EF4-FFF2-40B4-BE49-F238E27FC236}">
                  <a16:creationId xmlns:a16="http://schemas.microsoft.com/office/drawing/2014/main" id="{6653A493-C961-412D-940B-BE6B4C873CBB}"/>
                </a:ext>
              </a:extLst>
            </p:cNvPr>
            <p:cNvSpPr>
              <a:spLocks noChangeArrowheads="1"/>
            </p:cNvSpPr>
            <p:nvPr/>
          </p:nvSpPr>
          <p:spPr bwMode="auto">
            <a:xfrm>
              <a:off x="2160" y="281"/>
              <a:ext cx="1588" cy="633"/>
            </a:xfrm>
            <a:prstGeom prst="ellipse">
              <a:avLst/>
            </a:prstGeom>
            <a:solidFill>
              <a:srgbClr val="669900"/>
            </a:solidFill>
            <a:ln w="9525">
              <a:solidFill>
                <a:schemeClr val="accent2"/>
              </a:solidFill>
              <a:round/>
              <a:headEnd/>
              <a:tailEnd/>
            </a:ln>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a:solidFill>
                    <a:schemeClr val="bg1"/>
                  </a:solidFill>
                  <a:latin typeface="Times New Roman" panose="02020603050405020304" pitchFamily="18" charset="0"/>
                </a:rPr>
                <a:t>投资人</a:t>
              </a:r>
              <a:endParaRPr kumimoji="1" lang="en-US" altLang="zh-CN" sz="2400" b="1">
                <a:solidFill>
                  <a:schemeClr val="bg1"/>
                </a:solidFill>
                <a:latin typeface="Times New Roman" panose="02020603050405020304" pitchFamily="18" charset="0"/>
              </a:endParaRPr>
            </a:p>
            <a:p>
              <a:pPr algn="ctr" eaLnBrk="1" hangingPunct="1"/>
              <a:r>
                <a:rPr kumimoji="1" lang="zh-CN" altLang="en-US" sz="2400" b="1">
                  <a:solidFill>
                    <a:schemeClr val="bg1"/>
                  </a:solidFill>
                  <a:latin typeface="Times New Roman" panose="02020603050405020304" pitchFamily="18" charset="0"/>
                </a:rPr>
                <a:t>（股东）</a:t>
              </a:r>
              <a:endParaRPr kumimoji="1" lang="en-US" altLang="zh-CN" sz="2400" b="1">
                <a:solidFill>
                  <a:schemeClr val="bg1"/>
                </a:solidFill>
                <a:latin typeface="Times New Roman" panose="02020603050405020304" pitchFamily="18" charset="0"/>
              </a:endParaRPr>
            </a:p>
          </p:txBody>
        </p:sp>
        <p:sp>
          <p:nvSpPr>
            <p:cNvPr id="75784" name="Oval 7">
              <a:extLst>
                <a:ext uri="{FF2B5EF4-FFF2-40B4-BE49-F238E27FC236}">
                  <a16:creationId xmlns:a16="http://schemas.microsoft.com/office/drawing/2014/main" id="{235D5AB9-D378-4A25-9865-9339BC927507}"/>
                </a:ext>
              </a:extLst>
            </p:cNvPr>
            <p:cNvSpPr>
              <a:spLocks noChangeArrowheads="1"/>
            </p:cNvSpPr>
            <p:nvPr/>
          </p:nvSpPr>
          <p:spPr bwMode="auto">
            <a:xfrm>
              <a:off x="576" y="1178"/>
              <a:ext cx="1437" cy="633"/>
            </a:xfrm>
            <a:prstGeom prst="ellipse">
              <a:avLst/>
            </a:prstGeom>
            <a:solidFill>
              <a:srgbClr val="669900"/>
            </a:solidFill>
            <a:ln w="9525">
              <a:solidFill>
                <a:schemeClr val="accent2"/>
              </a:solidFill>
              <a:round/>
              <a:headEnd/>
              <a:tailEnd/>
            </a:ln>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kumimoji="1" lang="en-US" altLang="zh-CN" sz="2400" b="1">
                  <a:solidFill>
                    <a:schemeClr val="bg1"/>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供应商</a:t>
              </a:r>
              <a:endParaRPr kumimoji="1" lang="en-US" altLang="zh-CN" sz="2400" b="1">
                <a:solidFill>
                  <a:schemeClr val="bg1"/>
                </a:solidFill>
                <a:latin typeface="Times New Roman" panose="02020603050405020304" pitchFamily="18" charset="0"/>
              </a:endParaRPr>
            </a:p>
          </p:txBody>
        </p:sp>
        <p:sp>
          <p:nvSpPr>
            <p:cNvPr id="75785" name="Oval 8">
              <a:extLst>
                <a:ext uri="{FF2B5EF4-FFF2-40B4-BE49-F238E27FC236}">
                  <a16:creationId xmlns:a16="http://schemas.microsoft.com/office/drawing/2014/main" id="{E6F12C96-9642-43CA-B9BF-65F01633B6D9}"/>
                </a:ext>
              </a:extLst>
            </p:cNvPr>
            <p:cNvSpPr>
              <a:spLocks noChangeArrowheads="1"/>
            </p:cNvSpPr>
            <p:nvPr/>
          </p:nvSpPr>
          <p:spPr bwMode="auto">
            <a:xfrm>
              <a:off x="2247" y="2206"/>
              <a:ext cx="1440" cy="691"/>
            </a:xfrm>
            <a:prstGeom prst="ellipse">
              <a:avLst/>
            </a:prstGeom>
            <a:solidFill>
              <a:srgbClr val="669900"/>
            </a:solidFill>
            <a:ln w="9525">
              <a:solidFill>
                <a:schemeClr val="accent2"/>
              </a:solidFill>
              <a:round/>
              <a:headEnd/>
              <a:tailEnd/>
            </a:ln>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kumimoji="1" lang="en-US" altLang="zh-CN" sz="2400" b="1">
                  <a:solidFill>
                    <a:schemeClr val="bg1"/>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员工</a:t>
              </a:r>
              <a:endParaRPr kumimoji="1" lang="en-US" altLang="zh-CN" sz="2400">
                <a:solidFill>
                  <a:schemeClr val="bg1"/>
                </a:solidFill>
                <a:latin typeface="Times New Roman" panose="02020603050405020304" pitchFamily="18" charset="0"/>
              </a:endParaRPr>
            </a:p>
          </p:txBody>
        </p:sp>
        <p:sp>
          <p:nvSpPr>
            <p:cNvPr id="75786" name="Oval 9">
              <a:extLst>
                <a:ext uri="{FF2B5EF4-FFF2-40B4-BE49-F238E27FC236}">
                  <a16:creationId xmlns:a16="http://schemas.microsoft.com/office/drawing/2014/main" id="{7BDE1140-2802-490F-980D-1AD498CF7EAA}"/>
                </a:ext>
              </a:extLst>
            </p:cNvPr>
            <p:cNvSpPr>
              <a:spLocks noChangeArrowheads="1"/>
            </p:cNvSpPr>
            <p:nvPr/>
          </p:nvSpPr>
          <p:spPr bwMode="auto">
            <a:xfrm>
              <a:off x="3914" y="346"/>
              <a:ext cx="1366" cy="633"/>
            </a:xfrm>
            <a:prstGeom prst="ellipse">
              <a:avLst/>
            </a:prstGeom>
            <a:solidFill>
              <a:srgbClr val="669900"/>
            </a:solidFill>
            <a:ln w="9525">
              <a:solidFill>
                <a:schemeClr val="accent2"/>
              </a:solidFill>
              <a:round/>
              <a:headEnd/>
              <a:tailEnd/>
            </a:ln>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pPr>
              <a:r>
                <a:rPr lang="zh-CN" altLang="en-US" sz="2400" b="1">
                  <a:solidFill>
                    <a:schemeClr val="bg1"/>
                  </a:solidFill>
                  <a:latin typeface="Times New Roman" panose="02020603050405020304" pitchFamily="18" charset="0"/>
                </a:rPr>
                <a:t>分销商</a:t>
              </a:r>
              <a:endParaRPr lang="en-US" altLang="zh-CN" sz="2400" b="1">
                <a:solidFill>
                  <a:schemeClr val="bg1"/>
                </a:solidFill>
                <a:latin typeface="Times New Roman" panose="02020603050405020304" pitchFamily="18" charset="0"/>
              </a:endParaRPr>
            </a:p>
          </p:txBody>
        </p:sp>
        <p:sp>
          <p:nvSpPr>
            <p:cNvPr id="75787" name="Oval 10">
              <a:extLst>
                <a:ext uri="{FF2B5EF4-FFF2-40B4-BE49-F238E27FC236}">
                  <a16:creationId xmlns:a16="http://schemas.microsoft.com/office/drawing/2014/main" id="{90B2B0A0-D08C-4C97-BB2F-A9CE04C59B6C}"/>
                </a:ext>
              </a:extLst>
            </p:cNvPr>
            <p:cNvSpPr>
              <a:spLocks noChangeArrowheads="1"/>
            </p:cNvSpPr>
            <p:nvPr/>
          </p:nvSpPr>
          <p:spPr bwMode="auto">
            <a:xfrm>
              <a:off x="3906" y="2208"/>
              <a:ext cx="1470" cy="634"/>
            </a:xfrm>
            <a:prstGeom prst="ellipse">
              <a:avLst/>
            </a:prstGeom>
            <a:solidFill>
              <a:srgbClr val="669900"/>
            </a:solidFill>
            <a:ln w="9525">
              <a:solidFill>
                <a:schemeClr val="accent2"/>
              </a:solidFill>
              <a:round/>
              <a:headEnd/>
              <a:tailEnd/>
            </a:ln>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pPr>
              <a:r>
                <a:rPr lang="zh-CN" altLang="en-US" sz="2400" b="1">
                  <a:solidFill>
                    <a:schemeClr val="bg1"/>
                  </a:solidFill>
                  <a:latin typeface="Times New Roman" panose="02020603050405020304" pitchFamily="18" charset="0"/>
                </a:rPr>
                <a:t>社区</a:t>
              </a:r>
              <a:endParaRPr lang="en-US" altLang="zh-CN" sz="2400" b="1">
                <a:solidFill>
                  <a:schemeClr val="bg1"/>
                </a:solidFill>
                <a:latin typeface="Times New Roman" panose="02020603050405020304" pitchFamily="18" charset="0"/>
              </a:endParaRPr>
            </a:p>
          </p:txBody>
        </p:sp>
        <p:sp>
          <p:nvSpPr>
            <p:cNvPr id="75788" name="Oval 11">
              <a:extLst>
                <a:ext uri="{FF2B5EF4-FFF2-40B4-BE49-F238E27FC236}">
                  <a16:creationId xmlns:a16="http://schemas.microsoft.com/office/drawing/2014/main" id="{395683A2-467D-4E2E-BA16-E29F24720BFD}"/>
                </a:ext>
              </a:extLst>
            </p:cNvPr>
            <p:cNvSpPr>
              <a:spLocks noChangeArrowheads="1"/>
            </p:cNvSpPr>
            <p:nvPr/>
          </p:nvSpPr>
          <p:spPr bwMode="auto">
            <a:xfrm>
              <a:off x="528" y="240"/>
              <a:ext cx="1486" cy="634"/>
            </a:xfrm>
            <a:prstGeom prst="ellipse">
              <a:avLst/>
            </a:prstGeom>
            <a:solidFill>
              <a:srgbClr val="669900"/>
            </a:solidFill>
            <a:ln w="9525">
              <a:solidFill>
                <a:schemeClr val="accent2"/>
              </a:solidFill>
              <a:round/>
              <a:headEnd/>
              <a:tailEnd/>
            </a:ln>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lang="zh-CN" altLang="en-US" sz="2400" b="1">
                  <a:solidFill>
                    <a:schemeClr val="bg1"/>
                  </a:solidFill>
                  <a:latin typeface="Times New Roman" panose="02020603050405020304" pitchFamily="18" charset="0"/>
                </a:rPr>
                <a:t>政府</a:t>
              </a:r>
              <a:endParaRPr lang="en-US" altLang="zh-CN" sz="2400" b="1">
                <a:solidFill>
                  <a:schemeClr val="bg1"/>
                </a:solidFill>
                <a:latin typeface="Times New Roman" panose="02020603050405020304" pitchFamily="18" charset="0"/>
              </a:endParaRPr>
            </a:p>
          </p:txBody>
        </p:sp>
        <p:sp>
          <p:nvSpPr>
            <p:cNvPr id="75789" name="Oval 12">
              <a:extLst>
                <a:ext uri="{FF2B5EF4-FFF2-40B4-BE49-F238E27FC236}">
                  <a16:creationId xmlns:a16="http://schemas.microsoft.com/office/drawing/2014/main" id="{289610ED-D428-42C5-804E-E8DBFBB0E532}"/>
                </a:ext>
              </a:extLst>
            </p:cNvPr>
            <p:cNvSpPr>
              <a:spLocks noChangeArrowheads="1"/>
            </p:cNvSpPr>
            <p:nvPr/>
          </p:nvSpPr>
          <p:spPr bwMode="auto">
            <a:xfrm>
              <a:off x="576" y="2141"/>
              <a:ext cx="1438" cy="633"/>
            </a:xfrm>
            <a:prstGeom prst="ellipse">
              <a:avLst/>
            </a:prstGeom>
            <a:solidFill>
              <a:srgbClr val="669900"/>
            </a:solidFill>
            <a:ln w="9525">
              <a:solidFill>
                <a:schemeClr val="accent2"/>
              </a:solidFill>
              <a:round/>
              <a:headEnd/>
              <a:tailEnd/>
            </a:ln>
          </p:spPr>
          <p:txBody>
            <a:bodyPr lIns="0" tIns="0" rIns="0" bIns="0"/>
            <a:lstStyle>
              <a:lvl1pPr marL="290513" indent="-290513"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400" b="1">
                  <a:solidFill>
                    <a:schemeClr val="bg1"/>
                  </a:solidFill>
                  <a:latin typeface="Times New Roman" panose="02020603050405020304" pitchFamily="18" charset="0"/>
                </a:rPr>
                <a:t>   </a:t>
              </a:r>
              <a:r>
                <a:rPr lang="zh-CN" altLang="en-US" sz="2400" b="1">
                  <a:solidFill>
                    <a:schemeClr val="bg1"/>
                  </a:solidFill>
                  <a:latin typeface="Times New Roman" panose="02020603050405020304" pitchFamily="18" charset="0"/>
                </a:rPr>
                <a:t>特殊利益群体</a:t>
              </a:r>
              <a:endParaRPr lang="en-US" altLang="zh-CN" sz="2400" b="1">
                <a:solidFill>
                  <a:schemeClr val="bg1"/>
                </a:solidFill>
                <a:latin typeface="Times New Roman" panose="02020603050405020304" pitchFamily="18" charset="0"/>
              </a:endParaRPr>
            </a:p>
          </p:txBody>
        </p:sp>
        <p:grpSp>
          <p:nvGrpSpPr>
            <p:cNvPr id="75790" name="Group 13">
              <a:extLst>
                <a:ext uri="{FF2B5EF4-FFF2-40B4-BE49-F238E27FC236}">
                  <a16:creationId xmlns:a16="http://schemas.microsoft.com/office/drawing/2014/main" id="{14C3AD2B-E076-4730-B973-68393E9FC871}"/>
                </a:ext>
              </a:extLst>
            </p:cNvPr>
            <p:cNvGrpSpPr>
              <a:grpSpLocks/>
            </p:cNvGrpSpPr>
            <p:nvPr/>
          </p:nvGrpSpPr>
          <p:grpSpPr bwMode="auto">
            <a:xfrm>
              <a:off x="1976" y="834"/>
              <a:ext cx="1977" cy="1558"/>
              <a:chOff x="1976" y="834"/>
              <a:chExt cx="1977" cy="1558"/>
            </a:xfrm>
          </p:grpSpPr>
          <p:sp>
            <p:nvSpPr>
              <p:cNvPr id="75791" name="Line 14">
                <a:extLst>
                  <a:ext uri="{FF2B5EF4-FFF2-40B4-BE49-F238E27FC236}">
                    <a16:creationId xmlns:a16="http://schemas.microsoft.com/office/drawing/2014/main" id="{F60D61CA-326A-4922-AAE5-DF7C73496CC2}"/>
                  </a:ext>
                </a:extLst>
              </p:cNvPr>
              <p:cNvSpPr>
                <a:spLocks noChangeShapeType="1"/>
              </p:cNvSpPr>
              <p:nvPr/>
            </p:nvSpPr>
            <p:spPr bwMode="auto">
              <a:xfrm flipV="1">
                <a:off x="3017" y="900"/>
                <a:ext cx="0" cy="396"/>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792" name="Line 15">
                <a:extLst>
                  <a:ext uri="{FF2B5EF4-FFF2-40B4-BE49-F238E27FC236}">
                    <a16:creationId xmlns:a16="http://schemas.microsoft.com/office/drawing/2014/main" id="{0B5AFD2E-43D3-47F8-9DB0-61C2CA678205}"/>
                  </a:ext>
                </a:extLst>
              </p:cNvPr>
              <p:cNvSpPr>
                <a:spLocks noChangeShapeType="1"/>
              </p:cNvSpPr>
              <p:nvPr/>
            </p:nvSpPr>
            <p:spPr bwMode="auto">
              <a:xfrm>
                <a:off x="2919" y="979"/>
                <a:ext cx="0" cy="317"/>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75793" name="Line 16">
                <a:extLst>
                  <a:ext uri="{FF2B5EF4-FFF2-40B4-BE49-F238E27FC236}">
                    <a16:creationId xmlns:a16="http://schemas.microsoft.com/office/drawing/2014/main" id="{5F3023FD-9F2A-415A-A9C0-B916C724C72F}"/>
                  </a:ext>
                </a:extLst>
              </p:cNvPr>
              <p:cNvSpPr>
                <a:spLocks noChangeShapeType="1"/>
              </p:cNvSpPr>
              <p:nvPr/>
            </p:nvSpPr>
            <p:spPr bwMode="auto">
              <a:xfrm>
                <a:off x="2013" y="1507"/>
                <a:ext cx="453" cy="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75794" name="Line 17">
                <a:extLst>
                  <a:ext uri="{FF2B5EF4-FFF2-40B4-BE49-F238E27FC236}">
                    <a16:creationId xmlns:a16="http://schemas.microsoft.com/office/drawing/2014/main" id="{B8AF2CBA-74EF-4418-BAB2-D85082E4D0AD}"/>
                  </a:ext>
                </a:extLst>
              </p:cNvPr>
              <p:cNvSpPr>
                <a:spLocks noChangeShapeType="1"/>
              </p:cNvSpPr>
              <p:nvPr/>
            </p:nvSpPr>
            <p:spPr bwMode="auto">
              <a:xfrm flipV="1">
                <a:off x="2919" y="1824"/>
                <a:ext cx="0" cy="317"/>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75795" name="Line 18">
                <a:extLst>
                  <a:ext uri="{FF2B5EF4-FFF2-40B4-BE49-F238E27FC236}">
                    <a16:creationId xmlns:a16="http://schemas.microsoft.com/office/drawing/2014/main" id="{B0E5F212-0F09-4F95-9EF1-2EBACFD35ECC}"/>
                  </a:ext>
                </a:extLst>
              </p:cNvPr>
              <p:cNvSpPr>
                <a:spLocks noChangeShapeType="1"/>
              </p:cNvSpPr>
              <p:nvPr/>
            </p:nvSpPr>
            <p:spPr bwMode="auto">
              <a:xfrm>
                <a:off x="3462" y="1507"/>
                <a:ext cx="479" cy="13"/>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75796" name="Line 19">
                <a:extLst>
                  <a:ext uri="{FF2B5EF4-FFF2-40B4-BE49-F238E27FC236}">
                    <a16:creationId xmlns:a16="http://schemas.microsoft.com/office/drawing/2014/main" id="{2AFA6FDF-D169-4E93-BC73-A24DB4904D58}"/>
                  </a:ext>
                </a:extLst>
              </p:cNvPr>
              <p:cNvSpPr>
                <a:spLocks noChangeShapeType="1"/>
              </p:cNvSpPr>
              <p:nvPr/>
            </p:nvSpPr>
            <p:spPr bwMode="auto">
              <a:xfrm flipH="1">
                <a:off x="2013" y="1613"/>
                <a:ext cx="414" cy="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75797" name="Line 20">
                <a:extLst>
                  <a:ext uri="{FF2B5EF4-FFF2-40B4-BE49-F238E27FC236}">
                    <a16:creationId xmlns:a16="http://schemas.microsoft.com/office/drawing/2014/main" id="{82147199-F42D-457E-8090-9C3A8A8E5853}"/>
                  </a:ext>
                </a:extLst>
              </p:cNvPr>
              <p:cNvSpPr>
                <a:spLocks noChangeShapeType="1"/>
              </p:cNvSpPr>
              <p:nvPr/>
            </p:nvSpPr>
            <p:spPr bwMode="auto">
              <a:xfrm flipV="1">
                <a:off x="2040" y="1825"/>
                <a:ext cx="336" cy="394"/>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75798" name="Line 21">
                <a:extLst>
                  <a:ext uri="{FF2B5EF4-FFF2-40B4-BE49-F238E27FC236}">
                    <a16:creationId xmlns:a16="http://schemas.microsoft.com/office/drawing/2014/main" id="{242F4606-4927-4924-BA2E-2D289302E17C}"/>
                  </a:ext>
                </a:extLst>
              </p:cNvPr>
              <p:cNvSpPr>
                <a:spLocks noChangeShapeType="1"/>
              </p:cNvSpPr>
              <p:nvPr/>
            </p:nvSpPr>
            <p:spPr bwMode="auto">
              <a:xfrm flipH="1">
                <a:off x="2092" y="1931"/>
                <a:ext cx="350" cy="382"/>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75799" name="Line 22">
                <a:extLst>
                  <a:ext uri="{FF2B5EF4-FFF2-40B4-BE49-F238E27FC236}">
                    <a16:creationId xmlns:a16="http://schemas.microsoft.com/office/drawing/2014/main" id="{4C271522-99B5-4746-ABC2-21A8652FA154}"/>
                  </a:ext>
                </a:extLst>
              </p:cNvPr>
              <p:cNvSpPr>
                <a:spLocks noChangeShapeType="1"/>
              </p:cNvSpPr>
              <p:nvPr/>
            </p:nvSpPr>
            <p:spPr bwMode="auto">
              <a:xfrm>
                <a:off x="1976" y="913"/>
                <a:ext cx="350" cy="407"/>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75800" name="Line 23">
                <a:extLst>
                  <a:ext uri="{FF2B5EF4-FFF2-40B4-BE49-F238E27FC236}">
                    <a16:creationId xmlns:a16="http://schemas.microsoft.com/office/drawing/2014/main" id="{0B02809A-571B-4695-94C8-1B81AF1BABCA}"/>
                  </a:ext>
                </a:extLst>
              </p:cNvPr>
              <p:cNvSpPr>
                <a:spLocks noChangeShapeType="1"/>
              </p:cNvSpPr>
              <p:nvPr/>
            </p:nvSpPr>
            <p:spPr bwMode="auto">
              <a:xfrm flipH="1" flipV="1">
                <a:off x="2027" y="834"/>
                <a:ext cx="337" cy="422"/>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75801" name="Line 24">
                <a:extLst>
                  <a:ext uri="{FF2B5EF4-FFF2-40B4-BE49-F238E27FC236}">
                    <a16:creationId xmlns:a16="http://schemas.microsoft.com/office/drawing/2014/main" id="{EB7E4316-413C-41B2-A918-C1B7B9BCF7E4}"/>
                  </a:ext>
                </a:extLst>
              </p:cNvPr>
              <p:cNvSpPr>
                <a:spLocks noChangeShapeType="1"/>
              </p:cNvSpPr>
              <p:nvPr/>
            </p:nvSpPr>
            <p:spPr bwMode="auto">
              <a:xfrm flipH="1">
                <a:off x="3462" y="1613"/>
                <a:ext cx="465" cy="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75802" name="Line 25">
                <a:extLst>
                  <a:ext uri="{FF2B5EF4-FFF2-40B4-BE49-F238E27FC236}">
                    <a16:creationId xmlns:a16="http://schemas.microsoft.com/office/drawing/2014/main" id="{8F18F5CB-F890-4EA8-8180-1A745647374D}"/>
                  </a:ext>
                </a:extLst>
              </p:cNvPr>
              <p:cNvSpPr>
                <a:spLocks noChangeShapeType="1"/>
              </p:cNvSpPr>
              <p:nvPr/>
            </p:nvSpPr>
            <p:spPr bwMode="auto">
              <a:xfrm>
                <a:off x="3009" y="1824"/>
                <a:ext cx="0" cy="317"/>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75803" name="Line 26">
                <a:extLst>
                  <a:ext uri="{FF2B5EF4-FFF2-40B4-BE49-F238E27FC236}">
                    <a16:creationId xmlns:a16="http://schemas.microsoft.com/office/drawing/2014/main" id="{5DA658B4-0266-4070-87E5-7DAD9B40C9E5}"/>
                  </a:ext>
                </a:extLst>
              </p:cNvPr>
              <p:cNvSpPr>
                <a:spLocks noChangeShapeType="1"/>
              </p:cNvSpPr>
              <p:nvPr/>
            </p:nvSpPr>
            <p:spPr bwMode="auto">
              <a:xfrm flipV="1">
                <a:off x="3500" y="848"/>
                <a:ext cx="350" cy="395"/>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75804" name="Line 27">
                <a:extLst>
                  <a:ext uri="{FF2B5EF4-FFF2-40B4-BE49-F238E27FC236}">
                    <a16:creationId xmlns:a16="http://schemas.microsoft.com/office/drawing/2014/main" id="{44AD16D0-11E0-4C02-9D3E-8B53F4B3D196}"/>
                  </a:ext>
                </a:extLst>
              </p:cNvPr>
              <p:cNvSpPr>
                <a:spLocks noChangeShapeType="1"/>
              </p:cNvSpPr>
              <p:nvPr/>
            </p:nvSpPr>
            <p:spPr bwMode="auto">
              <a:xfrm flipH="1">
                <a:off x="3565" y="913"/>
                <a:ext cx="388" cy="435"/>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75805" name="Line 28">
                <a:extLst>
                  <a:ext uri="{FF2B5EF4-FFF2-40B4-BE49-F238E27FC236}">
                    <a16:creationId xmlns:a16="http://schemas.microsoft.com/office/drawing/2014/main" id="{3E774606-8929-40EC-9F0B-AA120DF5E253}"/>
                  </a:ext>
                </a:extLst>
              </p:cNvPr>
              <p:cNvSpPr>
                <a:spLocks noChangeShapeType="1"/>
              </p:cNvSpPr>
              <p:nvPr/>
            </p:nvSpPr>
            <p:spPr bwMode="auto">
              <a:xfrm>
                <a:off x="3475" y="1931"/>
                <a:ext cx="349" cy="461"/>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75806" name="Line 29">
                <a:extLst>
                  <a:ext uri="{FF2B5EF4-FFF2-40B4-BE49-F238E27FC236}">
                    <a16:creationId xmlns:a16="http://schemas.microsoft.com/office/drawing/2014/main" id="{7199642A-2CD4-4BE0-BD36-5A6D75A5D7E9}"/>
                  </a:ext>
                </a:extLst>
              </p:cNvPr>
              <p:cNvSpPr>
                <a:spLocks noChangeShapeType="1"/>
              </p:cNvSpPr>
              <p:nvPr/>
            </p:nvSpPr>
            <p:spPr bwMode="auto">
              <a:xfrm flipH="1" flipV="1">
                <a:off x="3541" y="1890"/>
                <a:ext cx="389" cy="434"/>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zh-CN" altLang="en-US"/>
              </a:p>
            </p:txBody>
          </p:sp>
        </p:grpSp>
      </p:grpSp>
    </p:spTree>
  </p:cSld>
  <p:clrMapOvr>
    <a:masterClrMapping/>
  </p:clrMapOvr>
  <p:transition>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DFA6A-3C14-4C7A-B55E-719E4573BBFA}"/>
              </a:ext>
            </a:extLst>
          </p:cNvPr>
          <p:cNvSpPr>
            <a:spLocks noGrp="1"/>
          </p:cNvSpPr>
          <p:nvPr>
            <p:ph type="title"/>
          </p:nvPr>
        </p:nvSpPr>
        <p:spPr/>
        <p:txBody>
          <a:bodyPr/>
          <a:lstStyle/>
          <a:p>
            <a:r>
              <a:rPr lang="en-US" altLang="zh-CN" dirty="0"/>
              <a:t>CSR</a:t>
            </a:r>
            <a:r>
              <a:rPr lang="zh-CN" altLang="en-US" dirty="0"/>
              <a:t>的定义：利益相关者的视角</a:t>
            </a:r>
          </a:p>
        </p:txBody>
      </p:sp>
      <p:sp>
        <p:nvSpPr>
          <p:cNvPr id="3" name="内容占位符 2">
            <a:extLst>
              <a:ext uri="{FF2B5EF4-FFF2-40B4-BE49-F238E27FC236}">
                <a16:creationId xmlns:a16="http://schemas.microsoft.com/office/drawing/2014/main" id="{7FA1CB92-0AAF-4808-B561-1ED5D9DFDB75}"/>
              </a:ext>
            </a:extLst>
          </p:cNvPr>
          <p:cNvSpPr>
            <a:spLocks noGrp="1"/>
          </p:cNvSpPr>
          <p:nvPr>
            <p:ph idx="1"/>
          </p:nvPr>
        </p:nvSpPr>
        <p:spPr/>
        <p:txBody>
          <a:bodyPr/>
          <a:lstStyle/>
          <a:p>
            <a:r>
              <a:rPr lang="en-US" altLang="zh-CN" dirty="0" err="1"/>
              <a:t>Waddock</a:t>
            </a:r>
            <a:r>
              <a:rPr lang="zh-CN" altLang="en-US" dirty="0"/>
              <a:t>（</a:t>
            </a:r>
            <a:r>
              <a:rPr lang="en-US" altLang="zh-CN" dirty="0"/>
              <a:t>2004</a:t>
            </a:r>
            <a:r>
              <a:rPr lang="zh-CN" altLang="en-US" dirty="0"/>
              <a:t>）将企业社会责任定义为“企业在经营与利益相关者关系的过程中发展的战略与运营实践”。</a:t>
            </a:r>
          </a:p>
        </p:txBody>
      </p:sp>
      <p:pic>
        <p:nvPicPr>
          <p:cNvPr id="5" name="图片 4">
            <a:extLst>
              <a:ext uri="{FF2B5EF4-FFF2-40B4-BE49-F238E27FC236}">
                <a16:creationId xmlns:a16="http://schemas.microsoft.com/office/drawing/2014/main" id="{8437D160-7F13-4CD7-A223-8C216B9E8C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685" y="2333192"/>
            <a:ext cx="5990360" cy="4325040"/>
          </a:xfrm>
          <a:prstGeom prst="rect">
            <a:avLst/>
          </a:prstGeom>
        </p:spPr>
      </p:pic>
    </p:spTree>
    <p:extLst>
      <p:ext uri="{BB962C8B-B14F-4D97-AF65-F5344CB8AC3E}">
        <p14:creationId xmlns:p14="http://schemas.microsoft.com/office/powerpoint/2010/main" val="76657691"/>
      </p:ext>
    </p:extLst>
  </p:cSld>
  <p:clrMapOvr>
    <a:masterClrMapping/>
  </p:clrMapOvr>
  <p:transition>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57989A-6DC5-427C-BC58-7F732DBD0D1E}"/>
              </a:ext>
            </a:extLst>
          </p:cNvPr>
          <p:cNvSpPr>
            <a:spLocks noGrp="1"/>
          </p:cNvSpPr>
          <p:nvPr>
            <p:ph type="title"/>
          </p:nvPr>
        </p:nvSpPr>
        <p:spPr/>
        <p:txBody>
          <a:bodyPr/>
          <a:lstStyle/>
          <a:p>
            <a:r>
              <a:rPr lang="en-US" altLang="zh-CN" dirty="0"/>
              <a:t>CSR</a:t>
            </a:r>
            <a:r>
              <a:rPr lang="zh-CN" altLang="en-US" dirty="0"/>
              <a:t>的定义：三重底线</a:t>
            </a:r>
          </a:p>
        </p:txBody>
      </p:sp>
      <p:sp>
        <p:nvSpPr>
          <p:cNvPr id="3" name="内容占位符 2">
            <a:extLst>
              <a:ext uri="{FF2B5EF4-FFF2-40B4-BE49-F238E27FC236}">
                <a16:creationId xmlns:a16="http://schemas.microsoft.com/office/drawing/2014/main" id="{53248C56-6C21-4C21-AE88-B71B4486CBEE}"/>
              </a:ext>
            </a:extLst>
          </p:cNvPr>
          <p:cNvSpPr>
            <a:spLocks noGrp="1"/>
          </p:cNvSpPr>
          <p:nvPr>
            <p:ph idx="1"/>
          </p:nvPr>
        </p:nvSpPr>
        <p:spPr/>
        <p:txBody>
          <a:bodyPr/>
          <a:lstStyle/>
          <a:p>
            <a:r>
              <a:rPr lang="en-US" altLang="zh-CN" dirty="0"/>
              <a:t>1997</a:t>
            </a:r>
            <a:r>
              <a:rPr lang="zh-CN" altLang="en-US" dirty="0"/>
              <a:t>年英国学者约翰</a:t>
            </a:r>
            <a:r>
              <a:rPr lang="en-US" altLang="zh-CN" dirty="0"/>
              <a:t>·</a:t>
            </a:r>
            <a:r>
              <a:rPr lang="zh-CN" altLang="en-US" dirty="0"/>
              <a:t>埃尔金顿（</a:t>
            </a:r>
            <a:r>
              <a:rPr lang="en-US" altLang="zh-CN" dirty="0"/>
              <a:t>John Elkington</a:t>
            </a:r>
            <a:r>
              <a:rPr lang="zh-CN" altLang="en-US" dirty="0"/>
              <a:t>）最早提出了三重底线的概念</a:t>
            </a:r>
            <a:endParaRPr lang="en-US" altLang="zh-CN" dirty="0"/>
          </a:p>
          <a:p>
            <a:endParaRPr lang="en-US" altLang="zh-CN" dirty="0"/>
          </a:p>
          <a:p>
            <a:r>
              <a:rPr lang="zh-CN" altLang="en-US" dirty="0"/>
              <a:t>一个企业何以能持续发展，立于不败之地？</a:t>
            </a:r>
            <a:endParaRPr lang="en-US" altLang="zh-CN" dirty="0"/>
          </a:p>
          <a:p>
            <a:pPr marL="0" indent="0">
              <a:buNone/>
            </a:pPr>
            <a:r>
              <a:rPr lang="zh-CN" altLang="en-US" dirty="0"/>
              <a:t>始终坚持三重底线原则，即企业盈利、社会责任、环境责任三者的统一。</a:t>
            </a:r>
            <a:endParaRPr lang="en-US" altLang="zh-CN" dirty="0"/>
          </a:p>
          <a:p>
            <a:pPr marL="0" indent="0">
              <a:buNone/>
            </a:pPr>
            <a:endParaRPr lang="en-US" altLang="zh-CN" dirty="0"/>
          </a:p>
          <a:p>
            <a:r>
              <a:rPr lang="zh-CN" altLang="en-US" dirty="0"/>
              <a:t>单纯追求盈利，忽略社会和环境责任，企业就有可能走向消费者和全社会的对立面</a:t>
            </a:r>
          </a:p>
        </p:txBody>
      </p:sp>
    </p:spTree>
    <p:extLst>
      <p:ext uri="{BB962C8B-B14F-4D97-AF65-F5344CB8AC3E}">
        <p14:creationId xmlns:p14="http://schemas.microsoft.com/office/powerpoint/2010/main" val="3320415560"/>
      </p:ext>
    </p:extLst>
  </p:cSld>
  <p:clrMapOvr>
    <a:masterClrMapping/>
  </p:clrMapOvr>
  <p:transition>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CSR</a:t>
            </a:r>
            <a:r>
              <a:rPr lang="zh-CN" altLang="en-US" dirty="0"/>
              <a:t>的定义</a:t>
            </a:r>
          </a:p>
        </p:txBody>
      </p:sp>
      <p:sp>
        <p:nvSpPr>
          <p:cNvPr id="3" name="内容占位符 2"/>
          <p:cNvSpPr>
            <a:spLocks noGrp="1"/>
          </p:cNvSpPr>
          <p:nvPr>
            <p:ph idx="1"/>
          </p:nvPr>
        </p:nvSpPr>
        <p:spPr/>
        <p:txBody>
          <a:bodyPr/>
          <a:lstStyle/>
          <a:p>
            <a:pPr marL="0" indent="0">
              <a:buNone/>
            </a:pPr>
            <a:r>
              <a:rPr lang="zh-CN" altLang="en-US" dirty="0"/>
              <a:t>综合各种视角</a:t>
            </a:r>
            <a:endParaRPr lang="en-US" altLang="zh-CN" dirty="0"/>
          </a:p>
          <a:p>
            <a:pPr marL="0" indent="0">
              <a:buNone/>
            </a:pPr>
            <a:endParaRPr lang="en-US" altLang="zh-CN" dirty="0"/>
          </a:p>
          <a:p>
            <a:r>
              <a:rPr lang="en-US" altLang="zh-CN" dirty="0" err="1"/>
              <a:t>Aguinis</a:t>
            </a:r>
            <a:r>
              <a:rPr lang="zh-CN" altLang="en-US" dirty="0"/>
              <a:t>（</a:t>
            </a:r>
            <a:r>
              <a:rPr lang="en-US" altLang="zh-CN" dirty="0"/>
              <a:t>2011</a:t>
            </a:r>
            <a:r>
              <a:rPr lang="zh-CN" altLang="en-US" dirty="0"/>
              <a:t>）将企业社会责任定义为“在考虑了</a:t>
            </a:r>
            <a:r>
              <a:rPr lang="zh-CN" altLang="en-US" dirty="0">
                <a:solidFill>
                  <a:srgbClr val="FF0000"/>
                </a:solidFill>
              </a:rPr>
              <a:t>利益相关者的期望</a:t>
            </a:r>
            <a:r>
              <a:rPr lang="zh-CN" altLang="en-US" dirty="0"/>
              <a:t>以及</a:t>
            </a:r>
            <a:r>
              <a:rPr lang="zh-CN" altLang="en-US" dirty="0">
                <a:solidFill>
                  <a:srgbClr val="FF0000"/>
                </a:solidFill>
              </a:rPr>
              <a:t>经济、社会、环境这三重底线</a:t>
            </a:r>
            <a:r>
              <a:rPr lang="zh-CN" altLang="en-US" dirty="0"/>
              <a:t>的基础上，在一定情境下的组织活动与政策”。</a:t>
            </a:r>
            <a:endParaRPr lang="en-US" altLang="zh-CN" dirty="0"/>
          </a:p>
          <a:p>
            <a:endParaRPr lang="en-US" altLang="zh-CN" dirty="0"/>
          </a:p>
          <a:p>
            <a:pPr marL="0" indent="0">
              <a:buNone/>
            </a:pPr>
            <a:r>
              <a:rPr lang="en-US" altLang="zh-CN" dirty="0"/>
              <a:t>“context-specific organizational actions and policies that take into account stakeholders’ expectations and the triple bottom line of economic, social, and environmental performance</a:t>
            </a:r>
            <a:endParaRPr lang="zh-CN" altLang="en-US" dirty="0"/>
          </a:p>
        </p:txBody>
      </p:sp>
    </p:spTree>
    <p:extLst>
      <p:ext uri="{BB962C8B-B14F-4D97-AF65-F5344CB8AC3E}">
        <p14:creationId xmlns:p14="http://schemas.microsoft.com/office/powerpoint/2010/main" val="1023679226"/>
      </p:ext>
    </p:extLst>
  </p:cSld>
  <p:clrMapOvr>
    <a:masterClrMapping/>
  </p:clrMapOvr>
  <p:transition>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4F18FE-77B4-43AC-BCA5-11AB30981CB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C976F38-C611-467E-8194-E2BAB41485EC}"/>
              </a:ext>
            </a:extLst>
          </p:cNvPr>
          <p:cNvSpPr>
            <a:spLocks noGrp="1"/>
          </p:cNvSpPr>
          <p:nvPr>
            <p:ph idx="1"/>
          </p:nvPr>
        </p:nvSpPr>
        <p:spPr>
          <a:xfrm>
            <a:off x="2670813" y="2612922"/>
            <a:ext cx="11041227" cy="4785395"/>
          </a:xfrm>
        </p:spPr>
        <p:txBody>
          <a:bodyPr/>
          <a:lstStyle/>
          <a:p>
            <a:pPr marL="0" indent="0">
              <a:buNone/>
            </a:pPr>
            <a:r>
              <a:rPr lang="zh-CN" altLang="en-US" sz="4400" dirty="0"/>
              <a:t>企业是否应该承担社会责任？</a:t>
            </a:r>
          </a:p>
        </p:txBody>
      </p:sp>
    </p:spTree>
    <p:extLst>
      <p:ext uri="{BB962C8B-B14F-4D97-AF65-F5344CB8AC3E}">
        <p14:creationId xmlns:p14="http://schemas.microsoft.com/office/powerpoint/2010/main" val="3011727787"/>
      </p:ext>
    </p:extLst>
  </p:cSld>
  <p:clrMapOvr>
    <a:masterClrMapping/>
  </p:clrMapOvr>
  <p:transition>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6A08EC-9DE8-4C21-9A59-372A2667B65A}"/>
              </a:ext>
            </a:extLst>
          </p:cNvPr>
          <p:cNvSpPr>
            <a:spLocks noGrp="1"/>
          </p:cNvSpPr>
          <p:nvPr>
            <p:ph type="title"/>
          </p:nvPr>
        </p:nvSpPr>
        <p:spPr/>
        <p:txBody>
          <a:bodyPr/>
          <a:lstStyle/>
          <a:p>
            <a:r>
              <a:rPr lang="zh-CN" altLang="en-US" dirty="0"/>
              <a:t>企业是否应该承担社会责任：经济理论的视角</a:t>
            </a:r>
          </a:p>
        </p:txBody>
      </p:sp>
      <p:sp>
        <p:nvSpPr>
          <p:cNvPr id="3" name="内容占位符 2">
            <a:extLst>
              <a:ext uri="{FF2B5EF4-FFF2-40B4-BE49-F238E27FC236}">
                <a16:creationId xmlns:a16="http://schemas.microsoft.com/office/drawing/2014/main" id="{7AB5A062-687A-4285-8296-9221B81E8903}"/>
              </a:ext>
            </a:extLst>
          </p:cNvPr>
          <p:cNvSpPr>
            <a:spLocks noGrp="1"/>
          </p:cNvSpPr>
          <p:nvPr>
            <p:ph idx="1"/>
          </p:nvPr>
        </p:nvSpPr>
        <p:spPr/>
        <p:txBody>
          <a:bodyPr/>
          <a:lstStyle/>
          <a:p>
            <a:r>
              <a:rPr lang="zh-CN" altLang="en-US" dirty="0"/>
              <a:t>市场的力量（否则就违反利润最大化原则）</a:t>
            </a:r>
            <a:endParaRPr lang="en-US" altLang="zh-CN" dirty="0"/>
          </a:p>
          <a:p>
            <a:endParaRPr lang="en-US" altLang="zh-CN" dirty="0"/>
          </a:p>
          <a:p>
            <a:r>
              <a:rPr lang="zh-CN" altLang="en-US" dirty="0"/>
              <a:t>政府、</a:t>
            </a:r>
            <a:r>
              <a:rPr lang="en-US" altLang="zh-CN" dirty="0"/>
              <a:t>NGO</a:t>
            </a:r>
          </a:p>
          <a:p>
            <a:endParaRPr lang="en-US" altLang="zh-CN" dirty="0"/>
          </a:p>
          <a:p>
            <a:r>
              <a:rPr lang="zh-CN" altLang="en-US" dirty="0"/>
              <a:t>企业缺少能力（资源、人力、部门）</a:t>
            </a:r>
          </a:p>
        </p:txBody>
      </p:sp>
    </p:spTree>
    <p:extLst>
      <p:ext uri="{BB962C8B-B14F-4D97-AF65-F5344CB8AC3E}">
        <p14:creationId xmlns:p14="http://schemas.microsoft.com/office/powerpoint/2010/main" val="2929047049"/>
      </p:ext>
    </p:extLst>
  </p:cSld>
  <p:clrMapOvr>
    <a:masterClrMapping/>
  </p:clrMapOvr>
  <p:transition>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F975A5-D058-4E66-B6F9-D8BAC784593D}"/>
              </a:ext>
            </a:extLst>
          </p:cNvPr>
          <p:cNvSpPr>
            <a:spLocks noGrp="1"/>
          </p:cNvSpPr>
          <p:nvPr>
            <p:ph type="title"/>
          </p:nvPr>
        </p:nvSpPr>
        <p:spPr/>
        <p:txBody>
          <a:bodyPr/>
          <a:lstStyle/>
          <a:p>
            <a:r>
              <a:rPr lang="zh-CN" altLang="en-US" dirty="0"/>
              <a:t>企业是否应该承担社会责任：利益相关者理论的视角</a:t>
            </a:r>
          </a:p>
        </p:txBody>
      </p:sp>
      <p:pic>
        <p:nvPicPr>
          <p:cNvPr id="5" name="内容占位符 4">
            <a:extLst>
              <a:ext uri="{FF2B5EF4-FFF2-40B4-BE49-F238E27FC236}">
                <a16:creationId xmlns:a16="http://schemas.microsoft.com/office/drawing/2014/main" id="{4B389CCF-EB24-4AC4-984F-0B8C1C513FC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6715" y="1341437"/>
            <a:ext cx="3588543" cy="4784725"/>
          </a:xfrm>
        </p:spPr>
      </p:pic>
      <p:sp>
        <p:nvSpPr>
          <p:cNvPr id="6" name="文本框 5">
            <a:extLst>
              <a:ext uri="{FF2B5EF4-FFF2-40B4-BE49-F238E27FC236}">
                <a16:creationId xmlns:a16="http://schemas.microsoft.com/office/drawing/2014/main" id="{CF9EC3D8-FB07-4123-AAED-A781CB53E443}"/>
              </a:ext>
            </a:extLst>
          </p:cNvPr>
          <p:cNvSpPr txBox="1"/>
          <p:nvPr/>
        </p:nvSpPr>
        <p:spPr>
          <a:xfrm>
            <a:off x="4792600" y="1341437"/>
            <a:ext cx="7104432" cy="440120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t>Stakeholder  </a:t>
            </a:r>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zh-CN" altLang="en-US" sz="2800" dirty="0"/>
              <a:t>企业为谁负责？</a:t>
            </a:r>
            <a:endParaRPr lang="en-US" altLang="zh-CN" sz="2800" dirty="0"/>
          </a:p>
          <a:p>
            <a:r>
              <a:rPr lang="en-US" altLang="zh-CN" sz="2800" dirty="0"/>
              <a:t>Stakeholder vs Stockholder</a:t>
            </a:r>
          </a:p>
          <a:p>
            <a:endParaRPr lang="en-US" altLang="zh-CN" sz="2800" dirty="0"/>
          </a:p>
          <a:p>
            <a:pPr marL="457200" indent="-457200">
              <a:buFont typeface="Arial" panose="020B0604020202020204" pitchFamily="34" charset="0"/>
              <a:buChar char="•"/>
            </a:pPr>
            <a:r>
              <a:rPr lang="zh-CN" altLang="en-US" sz="2800" dirty="0"/>
              <a:t>股东只是拥有公司的股份</a:t>
            </a:r>
            <a:r>
              <a:rPr lang="en-US" altLang="zh-CN" sz="2800" dirty="0"/>
              <a:t>,</a:t>
            </a:r>
            <a:r>
              <a:rPr lang="zh-CN" altLang="en-US" sz="2800" dirty="0"/>
              <a:t>并非公司本身</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zh-CN" altLang="en-US" sz="2800" dirty="0"/>
              <a:t>铁打的</a:t>
            </a:r>
            <a:r>
              <a:rPr lang="en-US" altLang="zh-CN" sz="2800" dirty="0"/>
              <a:t>stakeholder </a:t>
            </a:r>
            <a:r>
              <a:rPr lang="zh-CN" altLang="en-US" sz="2800" dirty="0"/>
              <a:t>流水的</a:t>
            </a:r>
            <a:r>
              <a:rPr lang="en-US" altLang="zh-CN" sz="2800" dirty="0"/>
              <a:t>stockholder</a:t>
            </a:r>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zh-CN" altLang="en-US" sz="2800" dirty="0"/>
              <a:t>满足利益相关者期望有利于企业获得回报</a:t>
            </a:r>
            <a:endParaRPr lang="en-US" altLang="zh-CN" sz="2800" dirty="0"/>
          </a:p>
        </p:txBody>
      </p:sp>
    </p:spTree>
    <p:extLst>
      <p:ext uri="{BB962C8B-B14F-4D97-AF65-F5344CB8AC3E}">
        <p14:creationId xmlns:p14="http://schemas.microsoft.com/office/powerpoint/2010/main" val="3850982227"/>
      </p:ext>
    </p:extLst>
  </p:cSld>
  <p:clrMapOvr>
    <a:masterClrMapping/>
  </p:clrMapOvr>
  <p:transition>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27E966-E0B6-4593-AD7D-1AAA0ACC78A1}"/>
              </a:ext>
            </a:extLst>
          </p:cNvPr>
          <p:cNvSpPr>
            <a:spLocks noGrp="1"/>
          </p:cNvSpPr>
          <p:nvPr>
            <p:ph type="title"/>
          </p:nvPr>
        </p:nvSpPr>
        <p:spPr/>
        <p:txBody>
          <a:bodyPr/>
          <a:lstStyle/>
          <a:p>
            <a:r>
              <a:rPr lang="zh-CN" altLang="en-US" dirty="0"/>
              <a:t>企业是否应该承担社会责任：利益相关者理论的视角</a:t>
            </a:r>
          </a:p>
        </p:txBody>
      </p:sp>
      <p:sp>
        <p:nvSpPr>
          <p:cNvPr id="4" name="Text Box 2">
            <a:extLst>
              <a:ext uri="{FF2B5EF4-FFF2-40B4-BE49-F238E27FC236}">
                <a16:creationId xmlns:a16="http://schemas.microsoft.com/office/drawing/2014/main" id="{F49BA478-2F08-41A9-9784-EE67FBA53E1D}"/>
              </a:ext>
            </a:extLst>
          </p:cNvPr>
          <p:cNvSpPr txBox="1">
            <a:spLocks noGrp="1" noChangeArrowheads="1"/>
          </p:cNvSpPr>
          <p:nvPr>
            <p:ph idx="1"/>
          </p:nvPr>
        </p:nvSpPr>
        <p:spPr bwMode="auto">
          <a:xfrm>
            <a:off x="527050" y="1341438"/>
            <a:ext cx="11041063" cy="478472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3600"/>
              </a:lnSpc>
              <a:spcBef>
                <a:spcPct val="50000"/>
              </a:spcBef>
            </a:pPr>
            <a:r>
              <a:rPr kumimoji="1" lang="zh-CN" altLang="en-US" sz="2800" b="1">
                <a:solidFill>
                  <a:srgbClr val="002060"/>
                </a:solidFill>
                <a:latin typeface="Times New Roman" panose="02020603050405020304" pitchFamily="18" charset="0"/>
                <a:ea typeface="楷体_GB2312" pitchFamily="49" charset="-122"/>
              </a:rPr>
              <a:t>罗伯特</a:t>
            </a:r>
            <a:r>
              <a:rPr kumimoji="1" lang="en-US" altLang="zh-CN" sz="2800" b="1">
                <a:solidFill>
                  <a:srgbClr val="002060"/>
                </a:solidFill>
                <a:latin typeface="Times New Roman" panose="02020603050405020304" pitchFamily="18" charset="0"/>
                <a:ea typeface="楷体_GB2312" pitchFamily="49" charset="-122"/>
              </a:rPr>
              <a:t>.</a:t>
            </a:r>
            <a:r>
              <a:rPr kumimoji="1" lang="en-US" altLang="zh-CN" sz="2800" b="1">
                <a:solidFill>
                  <a:srgbClr val="002060"/>
                </a:solidFill>
                <a:latin typeface="Times New Roman" panose="02020603050405020304" pitchFamily="18" charset="0"/>
              </a:rPr>
              <a:t> E. </a:t>
            </a:r>
            <a:r>
              <a:rPr kumimoji="1" lang="zh-CN" altLang="en-US" sz="2800" b="1">
                <a:solidFill>
                  <a:srgbClr val="002060"/>
                </a:solidFill>
                <a:latin typeface="Times New Roman" panose="02020603050405020304" pitchFamily="18" charset="0"/>
                <a:ea typeface="楷体_GB2312" pitchFamily="49" charset="-122"/>
              </a:rPr>
              <a:t>伍德曾在</a:t>
            </a:r>
            <a:r>
              <a:rPr kumimoji="1" lang="en-US" altLang="zh-CN" sz="2800" b="1">
                <a:solidFill>
                  <a:srgbClr val="002060"/>
                </a:solidFill>
                <a:latin typeface="Times New Roman" panose="02020603050405020304" pitchFamily="18" charset="0"/>
              </a:rPr>
              <a:t>1924</a:t>
            </a:r>
            <a:r>
              <a:rPr kumimoji="1" lang="zh-CN" altLang="en-US" sz="2800" b="1">
                <a:solidFill>
                  <a:srgbClr val="002060"/>
                </a:solidFill>
                <a:latin typeface="Times New Roman" panose="02020603050405020304" pitchFamily="18" charset="0"/>
              </a:rPr>
              <a:t>～</a:t>
            </a:r>
            <a:r>
              <a:rPr kumimoji="1" lang="en-US" altLang="zh-CN" sz="2800" b="1">
                <a:solidFill>
                  <a:srgbClr val="002060"/>
                </a:solidFill>
                <a:latin typeface="Times New Roman" panose="02020603050405020304" pitchFamily="18" charset="0"/>
              </a:rPr>
              <a:t>1954</a:t>
            </a:r>
            <a:r>
              <a:rPr kumimoji="1" lang="zh-CN" altLang="en-US" sz="2800" b="1">
                <a:solidFill>
                  <a:srgbClr val="002060"/>
                </a:solidFill>
                <a:latin typeface="Times New Roman" panose="02020603050405020304" pitchFamily="18" charset="0"/>
                <a:ea typeface="楷体_GB2312" pitchFamily="49" charset="-122"/>
              </a:rPr>
              <a:t>年间领导</a:t>
            </a:r>
            <a:r>
              <a:rPr kumimoji="1" lang="en-US" altLang="zh-CN" sz="2800" b="1">
                <a:solidFill>
                  <a:srgbClr val="002060"/>
                </a:solidFill>
                <a:latin typeface="Times New Roman" panose="02020603050405020304" pitchFamily="18" charset="0"/>
              </a:rPr>
              <a:t>Sears Roebuck </a:t>
            </a:r>
            <a:r>
              <a:rPr kumimoji="1" lang="zh-CN" altLang="en-US" sz="2800" b="1">
                <a:solidFill>
                  <a:srgbClr val="002060"/>
                </a:solidFill>
                <a:latin typeface="Times New Roman" panose="02020603050405020304" pitchFamily="18" charset="0"/>
                <a:ea typeface="楷体_GB2312" pitchFamily="49" charset="-122"/>
              </a:rPr>
              <a:t>公司。他说他所提交的报告是对公司的主要支持者</a:t>
            </a:r>
            <a:r>
              <a:rPr kumimoji="1" lang="en-US" altLang="zh-CN" sz="2800" b="1">
                <a:solidFill>
                  <a:srgbClr val="002060"/>
                </a:solidFill>
                <a:latin typeface="Times New Roman" panose="02020603050405020304" pitchFamily="18" charset="0"/>
                <a:ea typeface="楷体_GB2312" pitchFamily="49" charset="-122"/>
              </a:rPr>
              <a:t>——</a:t>
            </a:r>
            <a:r>
              <a:rPr kumimoji="1" lang="zh-CN" altLang="en-US" sz="2800" b="1">
                <a:solidFill>
                  <a:srgbClr val="002060"/>
                </a:solidFill>
                <a:latin typeface="Times New Roman" panose="02020603050405020304" pitchFamily="18" charset="0"/>
                <a:ea typeface="楷体_GB2312" pitchFamily="49" charset="-122"/>
              </a:rPr>
              <a:t>顾客、公众、雇员、供应商以及股东</a:t>
            </a:r>
            <a:r>
              <a:rPr kumimoji="1" lang="en-US" altLang="zh-CN" sz="2800" b="1">
                <a:solidFill>
                  <a:srgbClr val="002060"/>
                </a:solidFill>
                <a:latin typeface="Times New Roman" panose="02020603050405020304" pitchFamily="18" charset="0"/>
                <a:ea typeface="楷体_GB2312" pitchFamily="49" charset="-122"/>
              </a:rPr>
              <a:t>——</a:t>
            </a:r>
            <a:r>
              <a:rPr kumimoji="1" lang="zh-CN" altLang="en-US" sz="2800" b="1">
                <a:solidFill>
                  <a:srgbClr val="002060"/>
                </a:solidFill>
                <a:latin typeface="Times New Roman" panose="02020603050405020304" pitchFamily="18" charset="0"/>
                <a:ea typeface="楷体_GB2312" pitchFamily="49" charset="-122"/>
              </a:rPr>
              <a:t>负责的。伍德反复强调要把股东放在最后一位，“不是因为他最不重要，而是因为，在很多情况下，</a:t>
            </a:r>
            <a:r>
              <a:rPr kumimoji="1" lang="zh-CN" altLang="en-US" sz="2800" b="1">
                <a:solidFill>
                  <a:srgbClr val="C00000"/>
                </a:solidFill>
                <a:latin typeface="Times New Roman" panose="02020603050405020304" pitchFamily="18" charset="0"/>
                <a:ea typeface="楷体_GB2312" pitchFamily="49" charset="-122"/>
              </a:rPr>
              <a:t>除非他先满足其他支持者的需要，否则，他是得不到满意的回报的</a:t>
            </a:r>
            <a:r>
              <a:rPr kumimoji="1" lang="zh-CN" altLang="en-US" sz="2800" b="1">
                <a:solidFill>
                  <a:srgbClr val="002060"/>
                </a:solidFill>
                <a:latin typeface="Times New Roman" panose="02020603050405020304" pitchFamily="18" charset="0"/>
                <a:ea typeface="楷体_GB2312" pitchFamily="49" charset="-122"/>
              </a:rPr>
              <a:t>。”</a:t>
            </a:r>
            <a:r>
              <a:rPr kumimoji="1" lang="en-US" altLang="zh-CN" sz="2800" b="1">
                <a:solidFill>
                  <a:srgbClr val="002060"/>
                </a:solidFill>
                <a:latin typeface="Times New Roman" panose="02020603050405020304" pitchFamily="18" charset="0"/>
              </a:rPr>
              <a:t>(James C. Worthy, 1984, P63)</a:t>
            </a:r>
          </a:p>
        </p:txBody>
      </p:sp>
    </p:spTree>
    <p:extLst>
      <p:ext uri="{BB962C8B-B14F-4D97-AF65-F5344CB8AC3E}">
        <p14:creationId xmlns:p14="http://schemas.microsoft.com/office/powerpoint/2010/main" val="3164979578"/>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ppt_w/2"/>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ppt_w</p:attrName>
                                        </p:attrNameLst>
                                      </p:cBhvr>
                                      <p:tavLst>
                                        <p:tav tm="0">
                                          <p:val>
                                            <p:fltVal val="0"/>
                                          </p:val>
                                        </p:tav>
                                        <p:tav tm="100000">
                                          <p:val>
                                            <p:strVal val="#ppt_w"/>
                                          </p:val>
                                        </p:tav>
                                      </p:tavLst>
                                    </p:anim>
                                    <p:anim calcmode="lin" valueType="num">
                                      <p:cBhvr>
                                        <p:cTn id="10"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企业是否应该承担社会责任</a:t>
            </a:r>
          </a:p>
        </p:txBody>
      </p:sp>
      <p:sp>
        <p:nvSpPr>
          <p:cNvPr id="3" name="内容占位符 2"/>
          <p:cNvSpPr>
            <a:spLocks noGrp="1"/>
          </p:cNvSpPr>
          <p:nvPr>
            <p:ph idx="1"/>
          </p:nvPr>
        </p:nvSpPr>
        <p:spPr>
          <a:xfrm>
            <a:off x="362789" y="1167032"/>
            <a:ext cx="11041227" cy="4785395"/>
          </a:xfrm>
        </p:spPr>
        <p:txBody>
          <a:bodyPr/>
          <a:lstStyle/>
          <a:p>
            <a:r>
              <a:rPr lang="en-US" altLang="zh-CN" dirty="0"/>
              <a:t>A. A. </a:t>
            </a:r>
            <a:r>
              <a:rPr lang="en-US" altLang="zh-CN" dirty="0" err="1"/>
              <a:t>Berle</a:t>
            </a:r>
            <a:r>
              <a:rPr lang="en-US" altLang="zh-CN" dirty="0"/>
              <a:t> (Columbia U.) Vs. M. Dodd(Harvard U.), 1930s’</a:t>
            </a:r>
          </a:p>
          <a:p>
            <a:endParaRPr lang="en-US" altLang="zh-CN" dirty="0"/>
          </a:p>
          <a:p>
            <a:r>
              <a:rPr lang="en-US" altLang="zh-CN" dirty="0" err="1"/>
              <a:t>Berle</a:t>
            </a:r>
            <a:r>
              <a:rPr lang="zh-CN" altLang="en-US" dirty="0"/>
              <a:t>（</a:t>
            </a:r>
            <a:r>
              <a:rPr lang="en-US" altLang="zh-CN" dirty="0"/>
              <a:t>1931</a:t>
            </a:r>
            <a:r>
              <a:rPr lang="zh-CN" altLang="en-US" dirty="0"/>
              <a:t>）认为，管理者</a:t>
            </a:r>
            <a:r>
              <a:rPr lang="zh-CN" altLang="en-US" dirty="0">
                <a:solidFill>
                  <a:srgbClr val="FF0000"/>
                </a:solidFill>
              </a:rPr>
              <a:t>只是企业股东的受托人</a:t>
            </a:r>
            <a:r>
              <a:rPr lang="zh-CN" altLang="en-US" dirty="0"/>
              <a:t>，股东的利益总是高于企业其他利益要求者的利益的</a:t>
            </a:r>
            <a:endParaRPr lang="en-US" altLang="zh-CN" dirty="0"/>
          </a:p>
          <a:p>
            <a:endParaRPr lang="en-US" altLang="zh-CN" dirty="0"/>
          </a:p>
          <a:p>
            <a:r>
              <a:rPr lang="zh-CN" altLang="en-US" dirty="0"/>
              <a:t>企业作为一个经济组织，在创造利润的同时也有服务社会的功能”（</a:t>
            </a:r>
            <a:r>
              <a:rPr lang="en-US" altLang="zh-CN" dirty="0"/>
              <a:t>Dodd, 1932</a:t>
            </a:r>
            <a:r>
              <a:rPr lang="zh-CN" altLang="en-US" dirty="0"/>
              <a:t>）。</a:t>
            </a:r>
            <a:endParaRPr lang="en-US" altLang="zh-CN" dirty="0"/>
          </a:p>
          <a:p>
            <a:endParaRPr lang="en-US" altLang="zh-CN" dirty="0"/>
          </a:p>
          <a:p>
            <a:r>
              <a:rPr lang="en-US" altLang="zh-CN" dirty="0"/>
              <a:t>1954</a:t>
            </a:r>
            <a:r>
              <a:rPr lang="zh-CN" altLang="en-US" dirty="0"/>
              <a:t>年，</a:t>
            </a:r>
            <a:r>
              <a:rPr lang="en-US" altLang="zh-CN" dirty="0" err="1"/>
              <a:t>Berle</a:t>
            </a:r>
            <a:r>
              <a:rPr lang="zh-CN" altLang="en-US" dirty="0"/>
              <a:t>出版了</a:t>
            </a:r>
            <a:r>
              <a:rPr lang="en-US" altLang="zh-CN" dirty="0"/>
              <a:t>《20</a:t>
            </a:r>
            <a:r>
              <a:rPr lang="zh-CN" altLang="en-US" dirty="0"/>
              <a:t>世纪的资本主义革命</a:t>
            </a:r>
            <a:r>
              <a:rPr lang="en-US" altLang="zh-CN" dirty="0"/>
              <a:t>》</a:t>
            </a:r>
            <a:r>
              <a:rPr lang="zh-CN" altLang="en-US" dirty="0"/>
              <a:t>一书，在书中曾这样总结：“</a:t>
            </a:r>
            <a:r>
              <a:rPr lang="en-US" altLang="zh-CN" dirty="0"/>
              <a:t>20</a:t>
            </a:r>
            <a:r>
              <a:rPr lang="zh-CN" altLang="en-US" dirty="0"/>
              <a:t>年前，我和已故的哈佛大学法学院</a:t>
            </a:r>
            <a:r>
              <a:rPr lang="en-US" altLang="zh-CN" dirty="0"/>
              <a:t>Dodd</a:t>
            </a:r>
            <a:r>
              <a:rPr lang="zh-CN" altLang="en-US" dirty="0"/>
              <a:t>教授有过一场争论，我认为企业的权力是对股东负责，而</a:t>
            </a:r>
            <a:r>
              <a:rPr lang="en-US" altLang="zh-CN" dirty="0"/>
              <a:t>Dodd</a:t>
            </a:r>
            <a:r>
              <a:rPr lang="zh-CN" altLang="en-US" dirty="0"/>
              <a:t>教授认为企业的权力是对整个社会负责。这场争论以赞同</a:t>
            </a:r>
            <a:r>
              <a:rPr lang="en-US" altLang="zh-CN" dirty="0"/>
              <a:t>Dodd</a:t>
            </a:r>
            <a:r>
              <a:rPr lang="zh-CN" altLang="en-US" dirty="0"/>
              <a:t>教授的观点结束（至少到目前为止）”（</a:t>
            </a:r>
            <a:r>
              <a:rPr lang="en-US" altLang="zh-CN" dirty="0" err="1"/>
              <a:t>Berle</a:t>
            </a:r>
            <a:r>
              <a:rPr lang="en-US" altLang="zh-CN" dirty="0"/>
              <a:t>, 1954</a:t>
            </a:r>
            <a:r>
              <a:rPr lang="zh-CN" altLang="en-US" dirty="0"/>
              <a:t>）。</a:t>
            </a:r>
          </a:p>
        </p:txBody>
      </p:sp>
    </p:spTree>
    <p:extLst>
      <p:ext uri="{BB962C8B-B14F-4D97-AF65-F5344CB8AC3E}">
        <p14:creationId xmlns:p14="http://schemas.microsoft.com/office/powerpoint/2010/main" val="4277745272"/>
      </p:ext>
    </p:extLst>
  </p:cSld>
  <p:clrMapOvr>
    <a:masterClrMapping/>
  </p:clrMapOvr>
  <p:transition>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1EFFB1-85CB-4893-9489-62D1F35941D6}"/>
              </a:ext>
            </a:extLst>
          </p:cNvPr>
          <p:cNvSpPr>
            <a:spLocks noGrp="1"/>
          </p:cNvSpPr>
          <p:nvPr>
            <p:ph type="title"/>
          </p:nvPr>
        </p:nvSpPr>
        <p:spPr/>
        <p:txBody>
          <a:bodyPr/>
          <a:lstStyle/>
          <a:p>
            <a:r>
              <a:rPr lang="zh-CN" altLang="en-US" dirty="0"/>
              <a:t>本节提要</a:t>
            </a:r>
          </a:p>
        </p:txBody>
      </p:sp>
      <p:sp>
        <p:nvSpPr>
          <p:cNvPr id="3" name="内容占位符 2">
            <a:extLst>
              <a:ext uri="{FF2B5EF4-FFF2-40B4-BE49-F238E27FC236}">
                <a16:creationId xmlns:a16="http://schemas.microsoft.com/office/drawing/2014/main" id="{FAF59B4C-C3F5-4DCE-9FD3-476D4A0675C8}"/>
              </a:ext>
            </a:extLst>
          </p:cNvPr>
          <p:cNvSpPr>
            <a:spLocks noGrp="1"/>
          </p:cNvSpPr>
          <p:nvPr>
            <p:ph idx="1"/>
          </p:nvPr>
        </p:nvSpPr>
        <p:spPr/>
        <p:txBody>
          <a:bodyPr/>
          <a:lstStyle/>
          <a:p>
            <a:r>
              <a:rPr lang="zh-CN" altLang="en-US" dirty="0"/>
              <a:t>企业社会责任的概念与发展（利益相关者理论、金字塔理论、三重底线）</a:t>
            </a:r>
            <a:endParaRPr lang="en-US" altLang="zh-CN" dirty="0"/>
          </a:p>
          <a:p>
            <a:r>
              <a:rPr lang="zh-CN" altLang="zh-CN" dirty="0"/>
              <a:t>支持与反对企业应该承担社会责任的理由</a:t>
            </a:r>
            <a:endParaRPr lang="en-US" altLang="zh-CN" dirty="0"/>
          </a:p>
          <a:p>
            <a:r>
              <a:rPr lang="zh-CN" altLang="en-US" dirty="0"/>
              <a:t>企业社会责任与经济绩效</a:t>
            </a:r>
            <a:endParaRPr lang="en-US" altLang="zh-CN" dirty="0"/>
          </a:p>
          <a:p>
            <a:r>
              <a:rPr lang="zh-CN" altLang="en-US" dirty="0"/>
              <a:t>战略性企业社会责任（四个特征）</a:t>
            </a:r>
            <a:endParaRPr lang="en-US" altLang="zh-CN" dirty="0"/>
          </a:p>
          <a:p>
            <a:r>
              <a:rPr lang="zh-CN" altLang="en-US" dirty="0"/>
              <a:t>对社会负责的商业实践</a:t>
            </a:r>
            <a:endParaRPr lang="en-US" altLang="zh-CN" dirty="0"/>
          </a:p>
          <a:p>
            <a:r>
              <a:rPr lang="zh-CN" altLang="en-US"/>
              <a:t>企业志愿服务</a:t>
            </a:r>
            <a:endParaRPr lang="en-US" altLang="zh-CN" dirty="0"/>
          </a:p>
          <a:p>
            <a:r>
              <a:rPr lang="zh-CN" altLang="en-US" dirty="0"/>
              <a:t>公益事业关联营销</a:t>
            </a:r>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1940068610"/>
      </p:ext>
    </p:extLst>
  </p:cSld>
  <p:clrMapOvr>
    <a:masterClrMapping/>
  </p:clrMapOvr>
  <p:transition>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企业是否应该承担社会责任</a:t>
            </a:r>
          </a:p>
        </p:txBody>
      </p:sp>
      <p:sp>
        <p:nvSpPr>
          <p:cNvPr id="3" name="内容占位符 2"/>
          <p:cNvSpPr>
            <a:spLocks noGrp="1"/>
          </p:cNvSpPr>
          <p:nvPr>
            <p:ph idx="1"/>
          </p:nvPr>
        </p:nvSpPr>
        <p:spPr/>
        <p:txBody>
          <a:bodyPr/>
          <a:lstStyle/>
          <a:p>
            <a:r>
              <a:rPr lang="en-US" altLang="zh-CN" dirty="0" err="1"/>
              <a:t>Berle</a:t>
            </a:r>
            <a:r>
              <a:rPr lang="en-US" altLang="zh-CN" dirty="0"/>
              <a:t> </a:t>
            </a:r>
            <a:r>
              <a:rPr lang="en-US" altLang="zh-CN" dirty="0" err="1"/>
              <a:t>v.s</a:t>
            </a:r>
            <a:r>
              <a:rPr lang="en-US" altLang="zh-CN" dirty="0"/>
              <a:t>. Manne </a:t>
            </a:r>
            <a:r>
              <a:rPr lang="zh-CN" altLang="en-US" dirty="0"/>
              <a:t>（</a:t>
            </a:r>
            <a:r>
              <a:rPr lang="en-US" altLang="zh-CN" dirty="0"/>
              <a:t>Columbia U</a:t>
            </a:r>
            <a:r>
              <a:rPr lang="zh-CN" altLang="en-US" dirty="0"/>
              <a:t>）</a:t>
            </a:r>
            <a:endParaRPr lang="en-US" altLang="zh-CN" dirty="0"/>
          </a:p>
          <a:p>
            <a:endParaRPr lang="en-US" altLang="zh-CN" dirty="0"/>
          </a:p>
          <a:p>
            <a:r>
              <a:rPr lang="zh-CN" altLang="en-US" dirty="0"/>
              <a:t>波利在最初反对企业承担社会责任是担心企业没有能力这样做，但他仍然认为</a:t>
            </a:r>
            <a:r>
              <a:rPr lang="zh-CN" altLang="en-US" dirty="0">
                <a:solidFill>
                  <a:srgbClr val="FF0000"/>
                </a:solidFill>
              </a:rPr>
              <a:t>企业是一个应该兼顾宽泛责任的社会组织</a:t>
            </a:r>
            <a:r>
              <a:rPr lang="zh-CN" altLang="en-US" dirty="0"/>
              <a:t>。</a:t>
            </a:r>
            <a:endParaRPr lang="en-US" altLang="zh-CN" dirty="0"/>
          </a:p>
          <a:p>
            <a:endParaRPr lang="en-US" altLang="zh-CN" dirty="0"/>
          </a:p>
          <a:p>
            <a:r>
              <a:rPr lang="zh-CN" altLang="en-US" dirty="0"/>
              <a:t>而曼尼是古典的自由经济的坚决拥护者，认为企业是一个以“利润最大化”为唯一目标的经济组织，承担社会责任会使得企业在市场竞争中无法生存（</a:t>
            </a:r>
            <a:r>
              <a:rPr lang="en-US" altLang="zh-CN" dirty="0"/>
              <a:t>Manne, 1962</a:t>
            </a:r>
            <a:r>
              <a:rPr lang="zh-CN" altLang="en-US" dirty="0"/>
              <a:t>）</a:t>
            </a:r>
          </a:p>
        </p:txBody>
      </p:sp>
    </p:spTree>
    <p:extLst>
      <p:ext uri="{BB962C8B-B14F-4D97-AF65-F5344CB8AC3E}">
        <p14:creationId xmlns:p14="http://schemas.microsoft.com/office/powerpoint/2010/main" val="2926974425"/>
      </p:ext>
    </p:extLst>
  </p:cSld>
  <p:clrMapOvr>
    <a:masterClrMapping/>
  </p:clrMapOvr>
  <p:transition>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27D8D1-6D5E-4800-ACE8-E478A34BBA94}"/>
              </a:ext>
            </a:extLst>
          </p:cNvPr>
          <p:cNvSpPr>
            <a:spLocks noGrp="1"/>
          </p:cNvSpPr>
          <p:nvPr>
            <p:ph type="title"/>
          </p:nvPr>
        </p:nvSpPr>
        <p:spPr/>
        <p:txBody>
          <a:bodyPr/>
          <a:lstStyle/>
          <a:p>
            <a:r>
              <a:rPr lang="zh-CN" altLang="en-US" dirty="0"/>
              <a:t>企业是否应该承担社会责任？</a:t>
            </a:r>
          </a:p>
        </p:txBody>
      </p:sp>
      <p:graphicFrame>
        <p:nvGraphicFramePr>
          <p:cNvPr id="6" name="表格 6">
            <a:extLst>
              <a:ext uri="{FF2B5EF4-FFF2-40B4-BE49-F238E27FC236}">
                <a16:creationId xmlns:a16="http://schemas.microsoft.com/office/drawing/2014/main" id="{608D7C2C-6074-46DA-8796-653D00F910EA}"/>
              </a:ext>
            </a:extLst>
          </p:cNvPr>
          <p:cNvGraphicFramePr>
            <a:graphicFrameLocks noGrp="1"/>
          </p:cNvGraphicFramePr>
          <p:nvPr>
            <p:ph idx="1"/>
            <p:extLst>
              <p:ext uri="{D42A27DB-BD31-4B8C-83A1-F6EECF244321}">
                <p14:modId xmlns:p14="http://schemas.microsoft.com/office/powerpoint/2010/main" val="3866130880"/>
              </p:ext>
            </p:extLst>
          </p:nvPr>
        </p:nvGraphicFramePr>
        <p:xfrm>
          <a:off x="527050" y="1341438"/>
          <a:ext cx="11041062" cy="2966720"/>
        </p:xfrm>
        <a:graphic>
          <a:graphicData uri="http://schemas.openxmlformats.org/drawingml/2006/table">
            <a:tbl>
              <a:tblPr firstRow="1" bandRow="1">
                <a:tableStyleId>{93296810-A885-4BE3-A3E7-6D5BEEA58F35}</a:tableStyleId>
              </a:tblPr>
              <a:tblGrid>
                <a:gridCol w="5520531">
                  <a:extLst>
                    <a:ext uri="{9D8B030D-6E8A-4147-A177-3AD203B41FA5}">
                      <a16:colId xmlns:a16="http://schemas.microsoft.com/office/drawing/2014/main" val="3886696487"/>
                    </a:ext>
                  </a:extLst>
                </a:gridCol>
                <a:gridCol w="5520531">
                  <a:extLst>
                    <a:ext uri="{9D8B030D-6E8A-4147-A177-3AD203B41FA5}">
                      <a16:colId xmlns:a16="http://schemas.microsoft.com/office/drawing/2014/main" val="3900462491"/>
                    </a:ext>
                  </a:extLst>
                </a:gridCol>
              </a:tblGrid>
              <a:tr h="370840">
                <a:tc>
                  <a:txBody>
                    <a:bodyPr/>
                    <a:lstStyle/>
                    <a:p>
                      <a:r>
                        <a:rPr lang="zh-CN" altLang="en-US" dirty="0"/>
                        <a:t>赞同的观点</a:t>
                      </a:r>
                    </a:p>
                  </a:txBody>
                  <a:tcPr/>
                </a:tc>
                <a:tc>
                  <a:txBody>
                    <a:bodyPr/>
                    <a:lstStyle/>
                    <a:p>
                      <a:r>
                        <a:rPr lang="zh-CN" altLang="en-US" dirty="0"/>
                        <a:t>反对的观点</a:t>
                      </a:r>
                    </a:p>
                  </a:txBody>
                  <a:tcPr/>
                </a:tc>
                <a:extLst>
                  <a:ext uri="{0D108BD9-81ED-4DB2-BD59-A6C34878D82A}">
                    <a16:rowId xmlns:a16="http://schemas.microsoft.com/office/drawing/2014/main" val="86994181"/>
                  </a:ext>
                </a:extLst>
              </a:tr>
              <a:tr h="370840">
                <a:tc>
                  <a:txBody>
                    <a:bodyPr/>
                    <a:lstStyle/>
                    <a:p>
                      <a:r>
                        <a:rPr lang="zh-CN" altLang="en-US" dirty="0"/>
                        <a:t>公众期望</a:t>
                      </a:r>
                    </a:p>
                  </a:txBody>
                  <a:tcPr/>
                </a:tc>
                <a:tc>
                  <a:txBody>
                    <a:bodyPr/>
                    <a:lstStyle/>
                    <a:p>
                      <a:r>
                        <a:rPr lang="zh-CN" altLang="en-US" dirty="0"/>
                        <a:t>违反利益最大化</a:t>
                      </a:r>
                    </a:p>
                  </a:txBody>
                  <a:tcPr/>
                </a:tc>
                <a:extLst>
                  <a:ext uri="{0D108BD9-81ED-4DB2-BD59-A6C34878D82A}">
                    <a16:rowId xmlns:a16="http://schemas.microsoft.com/office/drawing/2014/main" val="1276275276"/>
                  </a:ext>
                </a:extLst>
              </a:tr>
              <a:tr h="370840">
                <a:tc>
                  <a:txBody>
                    <a:bodyPr/>
                    <a:lstStyle/>
                    <a:p>
                      <a:r>
                        <a:rPr lang="zh-CN" altLang="en-US" dirty="0"/>
                        <a:t>长期利润（股东利益）</a:t>
                      </a:r>
                    </a:p>
                  </a:txBody>
                  <a:tcPr/>
                </a:tc>
                <a:tc>
                  <a:txBody>
                    <a:bodyPr/>
                    <a:lstStyle/>
                    <a:p>
                      <a:r>
                        <a:rPr lang="zh-CN" altLang="en-US" dirty="0"/>
                        <a:t>成本</a:t>
                      </a:r>
                    </a:p>
                  </a:txBody>
                  <a:tcPr/>
                </a:tc>
                <a:extLst>
                  <a:ext uri="{0D108BD9-81ED-4DB2-BD59-A6C34878D82A}">
                    <a16:rowId xmlns:a16="http://schemas.microsoft.com/office/drawing/2014/main" val="1858203000"/>
                  </a:ext>
                </a:extLst>
              </a:tr>
              <a:tr h="370840">
                <a:tc>
                  <a:txBody>
                    <a:bodyPr/>
                    <a:lstStyle/>
                    <a:p>
                      <a:r>
                        <a:rPr lang="zh-CN" altLang="en-US" dirty="0"/>
                        <a:t>道德义务</a:t>
                      </a:r>
                    </a:p>
                  </a:txBody>
                  <a:tcPr/>
                </a:tc>
                <a:tc>
                  <a:txBody>
                    <a:bodyPr/>
                    <a:lstStyle/>
                    <a:p>
                      <a:r>
                        <a:rPr lang="zh-CN" altLang="en-US" dirty="0"/>
                        <a:t>权力过大</a:t>
                      </a:r>
                    </a:p>
                  </a:txBody>
                  <a:tcPr/>
                </a:tc>
                <a:extLst>
                  <a:ext uri="{0D108BD9-81ED-4DB2-BD59-A6C34878D82A}">
                    <a16:rowId xmlns:a16="http://schemas.microsoft.com/office/drawing/2014/main" val="3970122159"/>
                  </a:ext>
                </a:extLst>
              </a:tr>
              <a:tr h="370840">
                <a:tc>
                  <a:txBody>
                    <a:bodyPr/>
                    <a:lstStyle/>
                    <a:p>
                      <a:r>
                        <a:rPr lang="zh-CN" altLang="en-US" dirty="0"/>
                        <a:t>公众形象</a:t>
                      </a:r>
                    </a:p>
                  </a:txBody>
                  <a:tcPr/>
                </a:tc>
                <a:tc>
                  <a:txBody>
                    <a:bodyPr/>
                    <a:lstStyle/>
                    <a:p>
                      <a:r>
                        <a:rPr lang="zh-CN" altLang="en-US" dirty="0"/>
                        <a:t>缺乏技能</a:t>
                      </a:r>
                    </a:p>
                  </a:txBody>
                  <a:tcPr/>
                </a:tc>
                <a:extLst>
                  <a:ext uri="{0D108BD9-81ED-4DB2-BD59-A6C34878D82A}">
                    <a16:rowId xmlns:a16="http://schemas.microsoft.com/office/drawing/2014/main" val="1610263412"/>
                  </a:ext>
                </a:extLst>
              </a:tr>
              <a:tr h="370840">
                <a:tc>
                  <a:txBody>
                    <a:bodyPr/>
                    <a:lstStyle/>
                    <a:p>
                      <a:r>
                        <a:rPr lang="zh-CN" altLang="en-US" dirty="0"/>
                        <a:t>更好的环境</a:t>
                      </a:r>
                    </a:p>
                  </a:txBody>
                  <a:tcPr/>
                </a:tc>
                <a:tc>
                  <a:txBody>
                    <a:bodyPr/>
                    <a:lstStyle/>
                    <a:p>
                      <a:r>
                        <a:rPr lang="zh-CN" altLang="en-US" dirty="0"/>
                        <a:t>缺乏义务</a:t>
                      </a:r>
                    </a:p>
                  </a:txBody>
                  <a:tcPr/>
                </a:tc>
                <a:extLst>
                  <a:ext uri="{0D108BD9-81ED-4DB2-BD59-A6C34878D82A}">
                    <a16:rowId xmlns:a16="http://schemas.microsoft.com/office/drawing/2014/main" val="3420367200"/>
                  </a:ext>
                </a:extLst>
              </a:tr>
              <a:tr h="370840">
                <a:tc>
                  <a:txBody>
                    <a:bodyPr/>
                    <a:lstStyle/>
                    <a:p>
                      <a:r>
                        <a:rPr lang="zh-CN" altLang="en-US" dirty="0"/>
                        <a:t>减少政府管制</a:t>
                      </a:r>
                    </a:p>
                  </a:txBody>
                  <a:tcPr/>
                </a:tc>
                <a:tc>
                  <a:txBody>
                    <a:bodyPr/>
                    <a:lstStyle/>
                    <a:p>
                      <a:endParaRPr lang="zh-CN" altLang="en-US" dirty="0"/>
                    </a:p>
                  </a:txBody>
                  <a:tcPr/>
                </a:tc>
                <a:extLst>
                  <a:ext uri="{0D108BD9-81ED-4DB2-BD59-A6C34878D82A}">
                    <a16:rowId xmlns:a16="http://schemas.microsoft.com/office/drawing/2014/main" val="906647537"/>
                  </a:ext>
                </a:extLst>
              </a:tr>
              <a:tr h="370840">
                <a:tc>
                  <a:txBody>
                    <a:bodyPr/>
                    <a:lstStyle/>
                    <a:p>
                      <a:r>
                        <a:rPr lang="zh-CN" altLang="en-US" dirty="0"/>
                        <a:t>责权平衡</a:t>
                      </a:r>
                    </a:p>
                  </a:txBody>
                  <a:tcPr/>
                </a:tc>
                <a:tc>
                  <a:txBody>
                    <a:bodyPr/>
                    <a:lstStyle/>
                    <a:p>
                      <a:endParaRPr lang="zh-CN" altLang="en-US" dirty="0"/>
                    </a:p>
                  </a:txBody>
                  <a:tcPr/>
                </a:tc>
                <a:extLst>
                  <a:ext uri="{0D108BD9-81ED-4DB2-BD59-A6C34878D82A}">
                    <a16:rowId xmlns:a16="http://schemas.microsoft.com/office/drawing/2014/main" val="286140161"/>
                  </a:ext>
                </a:extLst>
              </a:tr>
            </a:tbl>
          </a:graphicData>
        </a:graphic>
      </p:graphicFrame>
    </p:spTree>
    <p:extLst>
      <p:ext uri="{BB962C8B-B14F-4D97-AF65-F5344CB8AC3E}">
        <p14:creationId xmlns:p14="http://schemas.microsoft.com/office/powerpoint/2010/main" val="2805031197"/>
      </p:ext>
    </p:extLst>
  </p:cSld>
  <p:clrMapOvr>
    <a:masterClrMapping/>
  </p:clrMapOvr>
  <p:transition>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1D8A71-BA95-4134-84F9-2E8D2DE6652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D54AE7F0-5F38-4B95-9FB9-4B09B353BF46}"/>
              </a:ext>
            </a:extLst>
          </p:cNvPr>
          <p:cNvSpPr>
            <a:spLocks noGrp="1"/>
          </p:cNvSpPr>
          <p:nvPr>
            <p:ph idx="1"/>
          </p:nvPr>
        </p:nvSpPr>
        <p:spPr>
          <a:xfrm>
            <a:off x="2100543" y="2953258"/>
            <a:ext cx="11041227" cy="4785395"/>
          </a:xfrm>
        </p:spPr>
        <p:txBody>
          <a:bodyPr/>
          <a:lstStyle/>
          <a:p>
            <a:pPr marL="0" indent="0">
              <a:buNone/>
            </a:pPr>
            <a:r>
              <a:rPr lang="zh-CN" altLang="en-US" sz="4000" dirty="0"/>
              <a:t>企业社会责任是否能提升经济绩效？</a:t>
            </a:r>
          </a:p>
        </p:txBody>
      </p:sp>
    </p:spTree>
    <p:extLst>
      <p:ext uri="{BB962C8B-B14F-4D97-AF65-F5344CB8AC3E}">
        <p14:creationId xmlns:p14="http://schemas.microsoft.com/office/powerpoint/2010/main" val="905611704"/>
      </p:ext>
    </p:extLst>
  </p:cSld>
  <p:clrMapOvr>
    <a:masterClrMapping/>
  </p:clrMapOvr>
  <p:transition>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Does it pay to be good? </a:t>
            </a:r>
            <a:endParaRPr lang="zh-CN" altLang="en-US" dirty="0"/>
          </a:p>
        </p:txBody>
      </p:sp>
      <p:sp>
        <p:nvSpPr>
          <p:cNvPr id="3" name="内容占位符 2"/>
          <p:cNvSpPr>
            <a:spLocks noGrp="1"/>
          </p:cNvSpPr>
          <p:nvPr>
            <p:ph idx="1"/>
          </p:nvPr>
        </p:nvSpPr>
        <p:spPr>
          <a:xfrm>
            <a:off x="527381" y="1340768"/>
            <a:ext cx="11332387" cy="4785395"/>
          </a:xfrm>
        </p:spPr>
        <p:txBody>
          <a:bodyPr/>
          <a:lstStyle/>
          <a:p>
            <a:r>
              <a:rPr lang="en-US" altLang="zh-CN" dirty="0"/>
              <a:t>Griffin &amp; Mahon(1997) summarize 62 research results of the relationship between CSR and CFP in 51 earlier papers. 33 research results support the positive correlation, 20 of them support the negative correlation, and 9 of them got no definite results.</a:t>
            </a:r>
          </a:p>
          <a:p>
            <a:endParaRPr lang="zh-CN" altLang="en-US" dirty="0"/>
          </a:p>
        </p:txBody>
      </p:sp>
      <p:pic>
        <p:nvPicPr>
          <p:cNvPr id="4" name="图片 3"/>
          <p:cNvPicPr>
            <a:picLocks noChangeAspect="1"/>
          </p:cNvPicPr>
          <p:nvPr/>
        </p:nvPicPr>
        <p:blipFill>
          <a:blip r:embed="rId2"/>
          <a:stretch>
            <a:fillRect/>
          </a:stretch>
        </p:blipFill>
        <p:spPr>
          <a:xfrm>
            <a:off x="201168" y="3057377"/>
            <a:ext cx="11292840" cy="2842463"/>
          </a:xfrm>
          <a:prstGeom prst="rect">
            <a:avLst/>
          </a:prstGeom>
        </p:spPr>
      </p:pic>
    </p:spTree>
    <p:extLst>
      <p:ext uri="{BB962C8B-B14F-4D97-AF65-F5344CB8AC3E}">
        <p14:creationId xmlns:p14="http://schemas.microsoft.com/office/powerpoint/2010/main" val="1492202726"/>
      </p:ext>
    </p:extLst>
  </p:cSld>
  <p:clrMapOvr>
    <a:masterClrMapping/>
  </p:clrMapOvr>
  <p:transition>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战略性企业社会责任</a:t>
            </a:r>
          </a:p>
        </p:txBody>
      </p:sp>
      <p:sp>
        <p:nvSpPr>
          <p:cNvPr id="3" name="内容占位符 2"/>
          <p:cNvSpPr>
            <a:spLocks noGrp="1"/>
          </p:cNvSpPr>
          <p:nvPr>
            <p:ph idx="1"/>
          </p:nvPr>
        </p:nvSpPr>
        <p:spPr/>
        <p:txBody>
          <a:bodyPr/>
          <a:lstStyle/>
          <a:p>
            <a:r>
              <a:rPr lang="zh-CN" altLang="en-US" sz="2000" dirty="0"/>
              <a:t>最早明确提出“战略性企业社会责任”这一术语的学者是</a:t>
            </a:r>
            <a:r>
              <a:rPr lang="en-US" altLang="zh-CN" sz="2000" dirty="0"/>
              <a:t>Burke Logsdon(1996)</a:t>
            </a:r>
            <a:r>
              <a:rPr lang="zh-CN" altLang="en-US" sz="2000" dirty="0"/>
              <a:t>，</a:t>
            </a:r>
            <a:endParaRPr lang="en-US" altLang="zh-CN" sz="2000" dirty="0"/>
          </a:p>
          <a:p>
            <a:endParaRPr lang="en-US" altLang="zh-CN" sz="2000" dirty="0"/>
          </a:p>
          <a:p>
            <a:r>
              <a:rPr lang="zh-CN" altLang="en-US" sz="2000" dirty="0"/>
              <a:t>他们认为当企业社会责任行为能对企业核心业务的进行支持，为企业创造实际价值，有助于实现企业使命时，企业社会责任就上升到战略高度。</a:t>
            </a:r>
            <a:endParaRPr lang="en-US" altLang="zh-CN" sz="2000" dirty="0"/>
          </a:p>
          <a:p>
            <a:endParaRPr lang="en-US" altLang="zh-CN" sz="2000" dirty="0"/>
          </a:p>
          <a:p>
            <a:pPr>
              <a:buFont typeface="Wingdings" panose="05000000000000000000" pitchFamily="2" charset="2"/>
              <a:buChar char="Ø"/>
            </a:pPr>
            <a:r>
              <a:rPr lang="zh-CN" altLang="en-US" sz="2000" dirty="0"/>
              <a:t>向心性：是对企业社会责任政策或项目与企业使命和目标匹配程度的度量。</a:t>
            </a:r>
          </a:p>
          <a:p>
            <a:pPr>
              <a:buFont typeface="Wingdings" panose="05000000000000000000" pitchFamily="2" charset="2"/>
              <a:buChar char="Ø"/>
            </a:pPr>
            <a:r>
              <a:rPr lang="zh-CN" altLang="en-US" sz="2000" dirty="0"/>
              <a:t>专用性：指企业通过社会责任投入让自己获取某种内部化的资源或利益的能力</a:t>
            </a:r>
          </a:p>
          <a:p>
            <a:pPr>
              <a:buFont typeface="Wingdings" panose="05000000000000000000" pitchFamily="2" charset="2"/>
              <a:buChar char="Ø"/>
            </a:pPr>
            <a:r>
              <a:rPr lang="zh-CN" altLang="en-US" sz="2000" dirty="0"/>
              <a:t>前瞻性：指企业在没有面临危机的情况下，提前对未来经济、技术、社会和政治趋势做出应对的行为。</a:t>
            </a:r>
          </a:p>
          <a:p>
            <a:pPr>
              <a:buFont typeface="Wingdings" panose="05000000000000000000" pitchFamily="2" charset="2"/>
              <a:buChar char="Ø"/>
            </a:pPr>
            <a:r>
              <a:rPr lang="zh-CN" altLang="en-US" sz="2000" dirty="0"/>
              <a:t>自愿性：指因企业的主管愿望，而不是因法律的强制或财政的激励而开展的社会责任行动。</a:t>
            </a:r>
          </a:p>
          <a:p>
            <a:pPr>
              <a:buFont typeface="Wingdings" panose="05000000000000000000" pitchFamily="2" charset="2"/>
              <a:buChar char="Ø"/>
            </a:pPr>
            <a:r>
              <a:rPr lang="zh-CN" altLang="en-US" sz="2000" dirty="0"/>
              <a:t>可见性：指企业的社会责任表现对内外部利益相关者来说是可观测到的。 </a:t>
            </a:r>
          </a:p>
        </p:txBody>
      </p:sp>
    </p:spTree>
    <p:extLst>
      <p:ext uri="{BB962C8B-B14F-4D97-AF65-F5344CB8AC3E}">
        <p14:creationId xmlns:p14="http://schemas.microsoft.com/office/powerpoint/2010/main" val="3372363188"/>
      </p:ext>
    </p:extLst>
  </p:cSld>
  <p:clrMapOvr>
    <a:masterClrMapping/>
  </p:clrMapOvr>
  <p:transition>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Husted </a:t>
            </a:r>
            <a:r>
              <a:rPr lang="zh-CN" altLang="en-US" dirty="0"/>
              <a:t>和 </a:t>
            </a:r>
            <a:r>
              <a:rPr lang="en-US" altLang="zh-CN" dirty="0"/>
              <a:t>Allen(2007)</a:t>
            </a:r>
            <a:r>
              <a:rPr lang="zh-CN" altLang="en-US" dirty="0"/>
              <a:t>修正了</a:t>
            </a:r>
            <a:r>
              <a:rPr lang="en-US" altLang="zh-CN" dirty="0"/>
              <a:t>Burke</a:t>
            </a:r>
            <a:r>
              <a:rPr lang="zh-CN" altLang="en-US" dirty="0"/>
              <a:t>和</a:t>
            </a:r>
            <a:r>
              <a:rPr lang="en-US" altLang="zh-CN" dirty="0"/>
              <a:t>Logsdon(1996)</a:t>
            </a:r>
            <a:r>
              <a:rPr lang="zh-CN" altLang="en-US" dirty="0"/>
              <a:t>的模型，认为自愿性对于战略性企业社会责任并非必要。</a:t>
            </a:r>
            <a:endParaRPr lang="en-US" altLang="zh-CN" dirty="0"/>
          </a:p>
          <a:p>
            <a:endParaRPr lang="en-US" altLang="zh-CN" dirty="0"/>
          </a:p>
          <a:p>
            <a:pPr>
              <a:buFont typeface="Wingdings" panose="05000000000000000000" pitchFamily="2" charset="2"/>
              <a:buChar char="Ø"/>
            </a:pPr>
            <a:r>
              <a:rPr lang="zh-CN" altLang="en-US" dirty="0"/>
              <a:t>向心性：是将企业的社会责任资源与企业目标相匹配的能力；</a:t>
            </a:r>
          </a:p>
          <a:p>
            <a:pPr>
              <a:buFont typeface="Wingdings" panose="05000000000000000000" pitchFamily="2" charset="2"/>
              <a:buChar char="Ø"/>
            </a:pPr>
            <a:r>
              <a:rPr lang="zh-CN" altLang="en-US" dirty="0"/>
              <a:t>前瞻性：是企业先于竞争对手获得战略性信息及要素的能力；</a:t>
            </a:r>
          </a:p>
          <a:p>
            <a:pPr>
              <a:buFont typeface="Wingdings" panose="05000000000000000000" pitchFamily="2" charset="2"/>
              <a:buChar char="Ø"/>
            </a:pPr>
            <a:r>
              <a:rPr lang="zh-CN" altLang="en-US" dirty="0"/>
              <a:t>可见性：是社会责任行为的来建立社会声誉的能力；</a:t>
            </a:r>
          </a:p>
          <a:p>
            <a:pPr>
              <a:buFont typeface="Wingdings" panose="05000000000000000000" pitchFamily="2" charset="2"/>
              <a:buChar char="Ø"/>
            </a:pPr>
            <a:r>
              <a:rPr lang="zh-CN" altLang="en-US" dirty="0"/>
              <a:t>专用性：是确保由企业独占社会责任内部价值增值的能力。</a:t>
            </a:r>
          </a:p>
          <a:p>
            <a:endParaRPr lang="zh-CN" altLang="en-US" dirty="0"/>
          </a:p>
        </p:txBody>
      </p:sp>
    </p:spTree>
    <p:extLst>
      <p:ext uri="{BB962C8B-B14F-4D97-AF65-F5344CB8AC3E}">
        <p14:creationId xmlns:p14="http://schemas.microsoft.com/office/powerpoint/2010/main" val="1026158911"/>
      </p:ext>
    </p:extLst>
  </p:cSld>
  <p:clrMapOvr>
    <a:masterClrMapping/>
  </p:clrMapOvr>
  <p:transition>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关于战略性企业社会责任，你想到了什么项目？</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2849" y="2111438"/>
            <a:ext cx="3608227" cy="3608227"/>
          </a:xfrm>
          <a:prstGeom prst="rect">
            <a:avLst/>
          </a:prstGeom>
        </p:spPr>
      </p:pic>
    </p:spTree>
    <p:extLst>
      <p:ext uri="{BB962C8B-B14F-4D97-AF65-F5344CB8AC3E}">
        <p14:creationId xmlns:p14="http://schemas.microsoft.com/office/powerpoint/2010/main" val="3721267744"/>
      </p:ext>
    </p:extLst>
  </p:cSld>
  <p:clrMapOvr>
    <a:masterClrMapping/>
  </p:clrMapOvr>
  <p:transition>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京东扶贫跑步鸡</a:t>
            </a:r>
          </a:p>
        </p:txBody>
      </p:sp>
      <p:pic>
        <p:nvPicPr>
          <p:cNvPr id="4" name="内容占位符 3"/>
          <p:cNvPicPr>
            <a:picLocks noGrp="1" noChangeAspect="1"/>
          </p:cNvPicPr>
          <p:nvPr>
            <p:ph idx="1"/>
          </p:nvPr>
        </p:nvPicPr>
        <p:blipFill>
          <a:blip r:embed="rId2"/>
          <a:stretch>
            <a:fillRect/>
          </a:stretch>
        </p:blipFill>
        <p:spPr>
          <a:xfrm>
            <a:off x="1342092" y="1351948"/>
            <a:ext cx="8023615" cy="4784725"/>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墨迹 5"/>
              <p14:cNvContentPartPr/>
              <p14:nvPr/>
            </p14:nvContentPartPr>
            <p14:xfrm>
              <a:off x="8182833" y="1922855"/>
              <a:ext cx="1103040" cy="717480"/>
            </p14:xfrm>
          </p:contentPart>
        </mc:Choice>
        <mc:Fallback xmlns="">
          <p:pic>
            <p:nvPicPr>
              <p:cNvPr id="6" name="墨迹 5"/>
              <p:cNvPicPr/>
              <p:nvPr/>
            </p:nvPicPr>
            <p:blipFill>
              <a:blip r:embed="rId4"/>
              <a:stretch>
                <a:fillRect/>
              </a:stretch>
            </p:blipFill>
            <p:spPr>
              <a:xfrm>
                <a:off x="8167713" y="1907735"/>
                <a:ext cx="1133280" cy="747720"/>
              </a:xfrm>
              <a:prstGeom prst="rect">
                <a:avLst/>
              </a:prstGeom>
            </p:spPr>
          </p:pic>
        </mc:Fallback>
      </mc:AlternateContent>
    </p:spTree>
    <p:extLst>
      <p:ext uri="{BB962C8B-B14F-4D97-AF65-F5344CB8AC3E}">
        <p14:creationId xmlns:p14="http://schemas.microsoft.com/office/powerpoint/2010/main" val="1225625642"/>
      </p:ext>
    </p:extLst>
  </p:cSld>
  <p:clrMapOvr>
    <a:masterClrMapping/>
  </p:clrMapOvr>
  <p:transition>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京东扶贫跑步鸡</a:t>
            </a:r>
          </a:p>
        </p:txBody>
      </p:sp>
      <p:sp>
        <p:nvSpPr>
          <p:cNvPr id="3" name="内容占位符 2"/>
          <p:cNvSpPr>
            <a:spLocks noGrp="1"/>
          </p:cNvSpPr>
          <p:nvPr>
            <p:ph idx="1"/>
          </p:nvPr>
        </p:nvSpPr>
        <p:spPr>
          <a:xfrm>
            <a:off x="495849" y="1002742"/>
            <a:ext cx="11041227" cy="4785395"/>
          </a:xfrm>
        </p:spPr>
        <p:txBody>
          <a:bodyPr/>
          <a:lstStyle/>
          <a:p>
            <a:r>
              <a:rPr lang="zh-CN" altLang="en-US" dirty="0"/>
              <a:t>互联网</a:t>
            </a:r>
            <a:r>
              <a:rPr lang="en-US" altLang="zh-CN" dirty="0"/>
              <a:t>+</a:t>
            </a:r>
            <a:r>
              <a:rPr lang="zh-CN" altLang="en-US" dirty="0"/>
              <a:t>公益</a:t>
            </a:r>
            <a:r>
              <a:rPr lang="en-US" altLang="zh-CN" dirty="0"/>
              <a:t>+</a:t>
            </a:r>
            <a:r>
              <a:rPr lang="zh-CN" altLang="en-US" dirty="0"/>
              <a:t>电商</a:t>
            </a:r>
            <a:r>
              <a:rPr lang="en-US" altLang="zh-CN" dirty="0"/>
              <a:t>+</a:t>
            </a:r>
            <a:r>
              <a:rPr lang="zh-CN" altLang="en-US" dirty="0"/>
              <a:t>物联网</a:t>
            </a:r>
            <a:r>
              <a:rPr lang="en-US" altLang="zh-CN" dirty="0"/>
              <a:t>+</a:t>
            </a:r>
            <a:r>
              <a:rPr lang="zh-CN" altLang="en-US" dirty="0"/>
              <a:t>区块链</a:t>
            </a:r>
          </a:p>
        </p:txBody>
      </p:sp>
      <p:pic>
        <p:nvPicPr>
          <p:cNvPr id="4" name="内容占位符 3"/>
          <p:cNvPicPr>
            <a:picLocks noChangeAspect="1"/>
          </p:cNvPicPr>
          <p:nvPr/>
        </p:nvPicPr>
        <p:blipFill>
          <a:blip r:embed="rId3"/>
          <a:stretch>
            <a:fillRect/>
          </a:stretch>
        </p:blipFill>
        <p:spPr>
          <a:xfrm>
            <a:off x="798787" y="1399714"/>
            <a:ext cx="5318234" cy="5458286"/>
          </a:xfrm>
          <a:prstGeom prst="rect">
            <a:avLst/>
          </a:prstGeom>
          <a:noFill/>
          <a:ln w="9525">
            <a:noFill/>
          </a:ln>
        </p:spPr>
      </p:pic>
    </p:spTree>
    <p:extLst>
      <p:ext uri="{BB962C8B-B14F-4D97-AF65-F5344CB8AC3E}">
        <p14:creationId xmlns:p14="http://schemas.microsoft.com/office/powerpoint/2010/main" val="786356869"/>
      </p:ext>
    </p:extLst>
  </p:cSld>
  <p:clrMapOvr>
    <a:masterClrMapping/>
  </p:clrMapOvr>
  <p:transition>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京东扶贫跑步鸡</a:t>
            </a:r>
          </a:p>
        </p:txBody>
      </p:sp>
      <p:sp>
        <p:nvSpPr>
          <p:cNvPr id="3" name="内容占位符 2"/>
          <p:cNvSpPr>
            <a:spLocks noGrp="1"/>
          </p:cNvSpPr>
          <p:nvPr>
            <p:ph idx="1"/>
          </p:nvPr>
        </p:nvSpPr>
        <p:spPr>
          <a:xfrm>
            <a:off x="464319" y="1120051"/>
            <a:ext cx="11041227" cy="4785395"/>
          </a:xfrm>
        </p:spPr>
        <p:txBody>
          <a:bodyPr/>
          <a:lstStyle/>
          <a:p>
            <a:r>
              <a:rPr lang="en-US" altLang="zh-CN" dirty="0"/>
              <a:t>2016</a:t>
            </a:r>
            <a:r>
              <a:rPr lang="zh-CN" altLang="en-US" dirty="0"/>
              <a:t>年京东与国务院扶贫办签署了</a:t>
            </a:r>
            <a:r>
              <a:rPr lang="en-US" altLang="zh-CN" dirty="0"/>
              <a:t>《</a:t>
            </a:r>
            <a:r>
              <a:rPr lang="zh-CN" altLang="en-US" dirty="0"/>
              <a:t>电商精准扶贫战略合作框架协议</a:t>
            </a:r>
            <a:r>
              <a:rPr lang="en-US" altLang="zh-CN" dirty="0"/>
              <a:t>》</a:t>
            </a:r>
            <a:r>
              <a:rPr lang="zh-CN" altLang="en-US" dirty="0"/>
              <a:t>催生的精准扶贫项目</a:t>
            </a:r>
            <a:endParaRPr lang="en-US" altLang="zh-CN" dirty="0"/>
          </a:p>
          <a:p>
            <a:endParaRPr lang="en-US" altLang="zh-CN" dirty="0"/>
          </a:p>
          <a:p>
            <a:r>
              <a:rPr lang="zh-CN" altLang="en-US" dirty="0"/>
              <a:t>每个贫困户提供</a:t>
            </a:r>
            <a:r>
              <a:rPr lang="en-US" altLang="zh-CN" dirty="0"/>
              <a:t>4500</a:t>
            </a:r>
            <a:r>
              <a:rPr lang="zh-CN" altLang="en-US" dirty="0"/>
              <a:t>元免息贷款，在经过京东相关人员的培训后，在整修后符合标准的自家院落进行养殖。</a:t>
            </a:r>
            <a:r>
              <a:rPr lang="zh-CN" altLang="en-US" dirty="0">
                <a:solidFill>
                  <a:srgbClr val="FF0000"/>
                </a:solidFill>
              </a:rPr>
              <a:t>长期派驻的专家</a:t>
            </a:r>
            <a:endParaRPr lang="en-US" altLang="zh-CN" dirty="0">
              <a:solidFill>
                <a:srgbClr val="FF0000"/>
              </a:solidFill>
            </a:endParaRPr>
          </a:p>
          <a:p>
            <a:pPr marL="0" indent="0">
              <a:buNone/>
            </a:pPr>
            <a:endParaRPr lang="en-US" altLang="zh-CN" dirty="0"/>
          </a:p>
          <a:p>
            <a:r>
              <a:rPr lang="zh-CN" altLang="en-US" dirty="0"/>
              <a:t>“跑步鸡乐园</a:t>
            </a:r>
            <a:r>
              <a:rPr lang="en-US" altLang="zh-CN" dirty="0"/>
              <a:t>”</a:t>
            </a:r>
            <a:r>
              <a:rPr lang="zh-CN" altLang="en-US" dirty="0"/>
              <a:t>：贫困户可以免息贷款</a:t>
            </a:r>
            <a:r>
              <a:rPr lang="en-US" altLang="zh-CN" dirty="0"/>
              <a:t>“</a:t>
            </a:r>
            <a:r>
              <a:rPr lang="zh-CN" altLang="en-US" dirty="0"/>
              <a:t>认领</a:t>
            </a:r>
            <a:r>
              <a:rPr lang="en-US" altLang="zh-CN" dirty="0"/>
              <a:t>”</a:t>
            </a:r>
            <a:r>
              <a:rPr lang="zh-CN" altLang="en-US" dirty="0"/>
              <a:t>一只鸡，交给专业人员统一散养，回收后分红。</a:t>
            </a:r>
            <a:endParaRPr lang="en-US" altLang="zh-CN" dirty="0"/>
          </a:p>
          <a:p>
            <a:pPr marL="0" indent="0">
              <a:buNone/>
            </a:pPr>
            <a:endParaRPr lang="en-US" altLang="zh-CN" dirty="0"/>
          </a:p>
          <a:p>
            <a:r>
              <a:rPr lang="zh-CN" altLang="en-US" dirty="0"/>
              <a:t>散养</a:t>
            </a:r>
            <a:r>
              <a:rPr lang="en-US" altLang="zh-CN" dirty="0">
                <a:solidFill>
                  <a:srgbClr val="FF0000"/>
                </a:solidFill>
              </a:rPr>
              <a:t>160</a:t>
            </a:r>
            <a:r>
              <a:rPr lang="zh-CN" altLang="en-US" dirty="0">
                <a:solidFill>
                  <a:srgbClr val="FF0000"/>
                </a:solidFill>
              </a:rPr>
              <a:t>天以上</a:t>
            </a:r>
            <a:r>
              <a:rPr lang="zh-CN" altLang="en-US" dirty="0"/>
              <a:t>，</a:t>
            </a:r>
            <a:r>
              <a:rPr lang="zh-CN" altLang="en-US" dirty="0">
                <a:solidFill>
                  <a:srgbClr val="FF0000"/>
                </a:solidFill>
              </a:rPr>
              <a:t>达到</a:t>
            </a:r>
            <a:r>
              <a:rPr lang="en-US" altLang="zh-CN" dirty="0">
                <a:solidFill>
                  <a:srgbClr val="FF0000"/>
                </a:solidFill>
              </a:rPr>
              <a:t>100</a:t>
            </a:r>
            <a:r>
              <a:rPr lang="zh-CN" altLang="en-US" dirty="0">
                <a:solidFill>
                  <a:srgbClr val="FF0000"/>
                </a:solidFill>
              </a:rPr>
              <a:t>万步</a:t>
            </a:r>
            <a:r>
              <a:rPr lang="zh-CN" altLang="en-US" dirty="0"/>
              <a:t>京东</a:t>
            </a:r>
            <a:r>
              <a:rPr lang="zh-CN" altLang="en-US" dirty="0">
                <a:solidFill>
                  <a:srgbClr val="FF0000"/>
                </a:solidFill>
              </a:rPr>
              <a:t>才</a:t>
            </a:r>
            <a:r>
              <a:rPr lang="zh-CN" altLang="en-US" dirty="0"/>
              <a:t>就进行回收销售。</a:t>
            </a:r>
            <a:endParaRPr lang="en-US" altLang="zh-CN" dirty="0"/>
          </a:p>
          <a:p>
            <a:endParaRPr lang="en-US" altLang="zh-CN" dirty="0"/>
          </a:p>
          <a:p>
            <a:r>
              <a:rPr lang="zh-CN" altLang="en-US" dirty="0"/>
              <a:t>不按重量收。平均回收价</a:t>
            </a:r>
            <a:r>
              <a:rPr lang="en-US" altLang="zh-CN" dirty="0"/>
              <a:t>100</a:t>
            </a:r>
            <a:r>
              <a:rPr lang="zh-CN" altLang="en-US" dirty="0"/>
              <a:t>元，平均售价</a:t>
            </a:r>
            <a:r>
              <a:rPr lang="en-US" altLang="zh-CN" dirty="0"/>
              <a:t>130</a:t>
            </a:r>
            <a:r>
              <a:rPr lang="zh-CN" altLang="en-US" dirty="0"/>
              <a:t>元，农户至少赚</a:t>
            </a:r>
            <a:r>
              <a:rPr lang="en-US" altLang="zh-CN" dirty="0"/>
              <a:t>30</a:t>
            </a:r>
            <a:r>
              <a:rPr lang="zh-CN" altLang="en-US" dirty="0"/>
              <a:t>元</a:t>
            </a:r>
            <a:endParaRPr lang="en-US" altLang="zh-CN" dirty="0"/>
          </a:p>
          <a:p>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1440323010"/>
      </p:ext>
    </p:extLst>
  </p:cSld>
  <p:clrMapOvr>
    <a:masterClrMapping/>
  </p:clrMapOvr>
  <p:transition>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D8CFE-F98A-4253-A59E-5CBD6817F4A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94D64A4-524A-4195-A99E-CADB661C4808}"/>
              </a:ext>
            </a:extLst>
          </p:cNvPr>
          <p:cNvSpPr>
            <a:spLocks noGrp="1"/>
          </p:cNvSpPr>
          <p:nvPr>
            <p:ph idx="1"/>
          </p:nvPr>
        </p:nvSpPr>
        <p:spPr>
          <a:xfrm>
            <a:off x="291406" y="2265001"/>
            <a:ext cx="11041227" cy="4785395"/>
          </a:xfrm>
        </p:spPr>
        <p:txBody>
          <a:bodyPr/>
          <a:lstStyle/>
          <a:p>
            <a:pPr marL="0" indent="0" algn="ctr">
              <a:buNone/>
            </a:pPr>
            <a:r>
              <a:rPr lang="zh-CN" altLang="en-US" sz="4400" dirty="0"/>
              <a:t>企业社会责任的概念与发展（</a:t>
            </a:r>
            <a:r>
              <a:rPr lang="en-US" altLang="zh-CN" sz="4400" dirty="0"/>
              <a:t>CSR</a:t>
            </a:r>
            <a:r>
              <a:rPr lang="zh-CN" altLang="en-US" sz="4400" dirty="0"/>
              <a:t>）</a:t>
            </a:r>
            <a:endParaRPr lang="en-US" altLang="zh-CN" sz="4400" dirty="0"/>
          </a:p>
          <a:p>
            <a:pPr marL="0" indent="0" algn="ctr">
              <a:buNone/>
            </a:pPr>
            <a:r>
              <a:rPr lang="zh-CN" altLang="en-US" sz="4400" dirty="0"/>
              <a:t>（</a:t>
            </a:r>
            <a:r>
              <a:rPr lang="en-US" altLang="zh-CN" sz="4400" dirty="0"/>
              <a:t>Corporate Social Responsibility</a:t>
            </a:r>
            <a:r>
              <a:rPr lang="zh-CN" altLang="en-US" sz="4400" dirty="0"/>
              <a:t>）</a:t>
            </a:r>
          </a:p>
        </p:txBody>
      </p:sp>
    </p:spTree>
    <p:extLst>
      <p:ext uri="{BB962C8B-B14F-4D97-AF65-F5344CB8AC3E}">
        <p14:creationId xmlns:p14="http://schemas.microsoft.com/office/powerpoint/2010/main" val="849228596"/>
      </p:ext>
    </p:extLst>
  </p:cSld>
  <p:clrMapOvr>
    <a:masterClrMapping/>
  </p:clrMapOvr>
  <p:transition>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京东扶贫跑步鸡</a:t>
            </a:r>
          </a:p>
        </p:txBody>
      </p:sp>
      <p:pic>
        <p:nvPicPr>
          <p:cNvPr id="4" name="内容占位符 3"/>
          <p:cNvPicPr>
            <a:picLocks noGrp="1" noChangeAspect="1"/>
          </p:cNvPicPr>
          <p:nvPr>
            <p:ph idx="1"/>
          </p:nvPr>
        </p:nvPicPr>
        <p:blipFill>
          <a:blip r:embed="rId3"/>
          <a:stretch>
            <a:fillRect/>
          </a:stretch>
        </p:blipFill>
        <p:spPr>
          <a:xfrm>
            <a:off x="1486332" y="1278376"/>
            <a:ext cx="6578996" cy="4784725"/>
          </a:xfrm>
          <a:prstGeom prst="rect">
            <a:avLst/>
          </a:prstGeom>
        </p:spPr>
      </p:pic>
    </p:spTree>
    <p:extLst>
      <p:ext uri="{BB962C8B-B14F-4D97-AF65-F5344CB8AC3E}">
        <p14:creationId xmlns:p14="http://schemas.microsoft.com/office/powerpoint/2010/main" val="1840434179"/>
      </p:ext>
    </p:extLst>
  </p:cSld>
  <p:clrMapOvr>
    <a:masterClrMapping/>
  </p:clrMapOvr>
  <p:transition>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4294967295"/>
          </p:nvPr>
        </p:nvPicPr>
        <p:blipFill>
          <a:blip r:embed="rId2"/>
          <a:stretch>
            <a:fillRect/>
          </a:stretch>
        </p:blipFill>
        <p:spPr>
          <a:xfrm>
            <a:off x="126124" y="0"/>
            <a:ext cx="4966556" cy="6857999"/>
          </a:xfrm>
          <a:prstGeom prst="rect">
            <a:avLst/>
          </a:prstGeom>
        </p:spPr>
      </p:pic>
      <p:pic>
        <p:nvPicPr>
          <p:cNvPr id="5" name="图片 4"/>
          <p:cNvPicPr>
            <a:picLocks noChangeAspect="1"/>
          </p:cNvPicPr>
          <p:nvPr/>
        </p:nvPicPr>
        <p:blipFill>
          <a:blip r:embed="rId3"/>
          <a:stretch>
            <a:fillRect/>
          </a:stretch>
        </p:blipFill>
        <p:spPr>
          <a:xfrm>
            <a:off x="3739090" y="0"/>
            <a:ext cx="5320513" cy="6858000"/>
          </a:xfrm>
          <a:prstGeom prst="rect">
            <a:avLst/>
          </a:prstGeom>
        </p:spPr>
      </p:pic>
      <p:pic>
        <p:nvPicPr>
          <p:cNvPr id="6" name="图片 5"/>
          <p:cNvPicPr>
            <a:picLocks noChangeAspect="1"/>
          </p:cNvPicPr>
          <p:nvPr/>
        </p:nvPicPr>
        <p:blipFill>
          <a:blip r:embed="rId4"/>
          <a:stretch>
            <a:fillRect/>
          </a:stretch>
        </p:blipFill>
        <p:spPr>
          <a:xfrm>
            <a:off x="7706013" y="0"/>
            <a:ext cx="4485987" cy="6857999"/>
          </a:xfrm>
          <a:prstGeom prst="rect">
            <a:avLst/>
          </a:prstGeom>
        </p:spPr>
      </p:pic>
      <mc:AlternateContent xmlns:mc="http://schemas.openxmlformats.org/markup-compatibility/2006" xmlns:p14="http://schemas.microsoft.com/office/powerpoint/2010/main">
        <mc:Choice Requires="p14">
          <p:contentPart p14:bwMode="auto" r:id="rId5">
            <p14:nvContentPartPr>
              <p14:cNvPr id="8" name="墨迹 7"/>
              <p14:cNvContentPartPr/>
              <p14:nvPr/>
            </p14:nvContentPartPr>
            <p14:xfrm>
              <a:off x="2017473" y="1912775"/>
              <a:ext cx="1191600" cy="824040"/>
            </p14:xfrm>
          </p:contentPart>
        </mc:Choice>
        <mc:Fallback xmlns="">
          <p:pic>
            <p:nvPicPr>
              <p:cNvPr id="8" name="墨迹 7"/>
              <p:cNvPicPr/>
              <p:nvPr/>
            </p:nvPicPr>
            <p:blipFill>
              <a:blip r:embed="rId6"/>
              <a:stretch>
                <a:fillRect/>
              </a:stretch>
            </p:blipFill>
            <p:spPr>
              <a:xfrm>
                <a:off x="2002353" y="1897655"/>
                <a:ext cx="1221840" cy="854280"/>
              </a:xfrm>
              <a:prstGeom prst="rect">
                <a:avLst/>
              </a:prstGeom>
            </p:spPr>
          </p:pic>
        </mc:Fallback>
      </mc:AlternateContent>
    </p:spTree>
    <p:extLst>
      <p:ext uri="{BB962C8B-B14F-4D97-AF65-F5344CB8AC3E}">
        <p14:creationId xmlns:p14="http://schemas.microsoft.com/office/powerpoint/2010/main" val="4255424039"/>
      </p:ext>
    </p:extLst>
  </p:cSld>
  <p:clrMapOvr>
    <a:masterClrMapping/>
  </p:clrMapOvr>
  <p:transition>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京东扶贫跑步鸡</a:t>
            </a:r>
          </a:p>
        </p:txBody>
      </p:sp>
      <p:sp>
        <p:nvSpPr>
          <p:cNvPr id="3" name="内容占位符 2"/>
          <p:cNvSpPr>
            <a:spLocks noGrp="1"/>
          </p:cNvSpPr>
          <p:nvPr>
            <p:ph idx="1"/>
          </p:nvPr>
        </p:nvSpPr>
        <p:spPr/>
        <p:txBody>
          <a:bodyPr/>
          <a:lstStyle/>
          <a:p>
            <a:r>
              <a:rPr lang="zh-CN" altLang="en-US" dirty="0"/>
              <a:t>超低密度，每亩低于</a:t>
            </a:r>
            <a:r>
              <a:rPr lang="en-US" altLang="zh-CN" dirty="0"/>
              <a:t>80</a:t>
            </a:r>
            <a:r>
              <a:rPr lang="zh-CN" altLang="en-US" dirty="0"/>
              <a:t>只</a:t>
            </a:r>
            <a:endParaRPr lang="en-US" altLang="zh-CN" dirty="0"/>
          </a:p>
          <a:p>
            <a:endParaRPr lang="en-US" altLang="zh-CN" dirty="0"/>
          </a:p>
          <a:p>
            <a:r>
              <a:rPr lang="zh-CN" altLang="en-US" dirty="0"/>
              <a:t>智能计步脚环，全程追溯（区块链追溯技术）</a:t>
            </a:r>
            <a:endParaRPr lang="en-US" altLang="zh-CN" dirty="0"/>
          </a:p>
          <a:p>
            <a:endParaRPr lang="en-US" altLang="zh-CN" dirty="0"/>
          </a:p>
          <a:p>
            <a:r>
              <a:rPr lang="zh-CN" altLang="en-US" dirty="0"/>
              <a:t>喂食天然作物</a:t>
            </a:r>
            <a:endParaRPr lang="en-US" altLang="zh-CN" dirty="0"/>
          </a:p>
          <a:p>
            <a:endParaRPr lang="en-US" altLang="zh-CN" dirty="0"/>
          </a:p>
          <a:p>
            <a:r>
              <a:rPr lang="zh-CN" altLang="en-US" dirty="0"/>
              <a:t>拒绝散养作秀，</a:t>
            </a:r>
            <a:r>
              <a:rPr lang="en-US" altLang="zh-CN" dirty="0"/>
              <a:t>160</a:t>
            </a:r>
            <a:r>
              <a:rPr lang="zh-CN" altLang="en-US" dirty="0"/>
              <a:t>日足散养</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2316638692"/>
      </p:ext>
    </p:extLst>
  </p:cSld>
  <p:clrMapOvr>
    <a:masterClrMapping/>
  </p:clrMapOvr>
  <p:transition>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京东跑步鸡</a:t>
            </a:r>
          </a:p>
        </p:txBody>
      </p:sp>
      <p:pic>
        <p:nvPicPr>
          <p:cNvPr id="4" name="内容占位符 3"/>
          <p:cNvPicPr>
            <a:picLocks noGrp="1" noChangeAspect="1"/>
          </p:cNvPicPr>
          <p:nvPr>
            <p:ph idx="1"/>
          </p:nvPr>
        </p:nvPicPr>
        <p:blipFill>
          <a:blip r:embed="rId2"/>
          <a:stretch>
            <a:fillRect/>
          </a:stretch>
        </p:blipFill>
        <p:spPr>
          <a:xfrm>
            <a:off x="2667009" y="1173272"/>
            <a:ext cx="6332464" cy="4784725"/>
          </a:xfrm>
          <a:prstGeom prst="rect">
            <a:avLst/>
          </a:prstGeom>
        </p:spPr>
      </p:pic>
    </p:spTree>
    <p:extLst>
      <p:ext uri="{BB962C8B-B14F-4D97-AF65-F5344CB8AC3E}">
        <p14:creationId xmlns:p14="http://schemas.microsoft.com/office/powerpoint/2010/main" val="854218182"/>
      </p:ext>
    </p:extLst>
  </p:cSld>
  <p:clrMapOvr>
    <a:masterClrMapping/>
  </p:clrMapOvr>
  <p:transition>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合作伙伴</a:t>
            </a:r>
          </a:p>
        </p:txBody>
      </p:sp>
      <p:sp>
        <p:nvSpPr>
          <p:cNvPr id="3" name="内容占位符 2"/>
          <p:cNvSpPr>
            <a:spLocks noGrp="1"/>
          </p:cNvSpPr>
          <p:nvPr>
            <p:ph idx="1"/>
          </p:nvPr>
        </p:nvSpPr>
        <p:spPr/>
        <p:txBody>
          <a:bodyPr/>
          <a:lstStyle/>
          <a:p>
            <a:r>
              <a:rPr lang="zh-CN" altLang="en-US" dirty="0"/>
              <a:t>政府</a:t>
            </a:r>
            <a:endParaRPr lang="en-US" altLang="zh-CN" dirty="0"/>
          </a:p>
          <a:p>
            <a:pPr marL="0" indent="0">
              <a:buNone/>
            </a:pPr>
            <a:r>
              <a:rPr lang="zh-CN" altLang="en-US" dirty="0"/>
              <a:t>国务院扶贫办、地方政府</a:t>
            </a:r>
            <a:endParaRPr lang="en-US" altLang="zh-CN" dirty="0"/>
          </a:p>
          <a:p>
            <a:endParaRPr lang="en-US" altLang="zh-CN" dirty="0"/>
          </a:p>
          <a:p>
            <a:r>
              <a:rPr lang="zh-CN" altLang="en-US" dirty="0"/>
              <a:t>腾讯、搜狐等互联网企业</a:t>
            </a:r>
          </a:p>
        </p:txBody>
      </p:sp>
    </p:spTree>
    <p:extLst>
      <p:ext uri="{BB962C8B-B14F-4D97-AF65-F5344CB8AC3E}">
        <p14:creationId xmlns:p14="http://schemas.microsoft.com/office/powerpoint/2010/main" val="999798363"/>
      </p:ext>
    </p:extLst>
  </p:cSld>
  <p:clrMapOvr>
    <a:masterClrMapping/>
  </p:clrMapOvr>
  <p:transition>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项目评价</a:t>
            </a:r>
          </a:p>
        </p:txBody>
      </p:sp>
      <p:sp>
        <p:nvSpPr>
          <p:cNvPr id="3" name="内容占位符 2"/>
          <p:cNvSpPr>
            <a:spLocks noGrp="1"/>
          </p:cNvSpPr>
          <p:nvPr>
            <p:ph idx="1"/>
          </p:nvPr>
        </p:nvSpPr>
        <p:spPr/>
        <p:txBody>
          <a:bodyPr/>
          <a:lstStyle/>
          <a:p>
            <a:pPr>
              <a:buFont typeface="Wingdings" panose="05000000000000000000" pitchFamily="2" charset="2"/>
              <a:buChar char="l"/>
            </a:pPr>
            <a:r>
              <a:rPr lang="zh-CN" altLang="en-US" dirty="0"/>
              <a:t>社会影响</a:t>
            </a:r>
            <a:endParaRPr lang="en-US" altLang="zh-CN" dirty="0"/>
          </a:p>
          <a:p>
            <a:pPr marL="0" indent="0">
              <a:buNone/>
            </a:pPr>
            <a:r>
              <a:rPr lang="zh-CN" altLang="en-US" dirty="0"/>
              <a:t>当地就业、</a:t>
            </a:r>
            <a:r>
              <a:rPr lang="en-US" altLang="zh-CN" dirty="0"/>
              <a:t>50</a:t>
            </a:r>
            <a:r>
              <a:rPr lang="zh-CN" altLang="en-US" dirty="0"/>
              <a:t>万户建档立卡贫困家庭增收（河北衡水武邑县）、精准扶贫新模式</a:t>
            </a:r>
            <a:endParaRPr lang="en-US" altLang="zh-CN" dirty="0"/>
          </a:p>
          <a:p>
            <a:pPr marL="0" indent="0">
              <a:buNone/>
            </a:pPr>
            <a:endParaRPr lang="en-US" altLang="zh-CN" dirty="0"/>
          </a:p>
          <a:p>
            <a:pPr>
              <a:buFont typeface="Wingdings" panose="05000000000000000000" pitchFamily="2" charset="2"/>
              <a:buChar char="l"/>
            </a:pPr>
            <a:r>
              <a:rPr lang="zh-CN" altLang="en-US" dirty="0"/>
              <a:t>企业影响（价值链创新、竞争环境）</a:t>
            </a:r>
            <a:endParaRPr lang="en-US" altLang="zh-CN" dirty="0"/>
          </a:p>
          <a:p>
            <a:pPr marL="0" indent="0">
              <a:buNone/>
            </a:pPr>
            <a:r>
              <a:rPr lang="zh-CN" altLang="en-US" dirty="0"/>
              <a:t>贫农产品销售额超</a:t>
            </a:r>
            <a:r>
              <a:rPr lang="en-US" altLang="zh-CN" dirty="0"/>
              <a:t>300</a:t>
            </a:r>
            <a:r>
              <a:rPr lang="zh-CN" altLang="en-US" dirty="0"/>
              <a:t>亿元、抢占生鲜市场、企业声誉、利益相关者关系（政府、员工、消费者等）</a:t>
            </a:r>
            <a:endParaRPr lang="en-US" altLang="zh-CN" dirty="0"/>
          </a:p>
          <a:p>
            <a:pPr marL="0" indent="0">
              <a:buNone/>
            </a:pPr>
            <a:endParaRPr lang="en-US" altLang="zh-CN" dirty="0"/>
          </a:p>
          <a:p>
            <a:pPr>
              <a:buFont typeface="Wingdings" panose="05000000000000000000" pitchFamily="2" charset="2"/>
              <a:buChar char="l"/>
            </a:pPr>
            <a:r>
              <a:rPr lang="zh-CN" altLang="en-US" dirty="0"/>
              <a:t>消费者影响</a:t>
            </a:r>
            <a:endParaRPr lang="en-US" altLang="zh-CN" dirty="0"/>
          </a:p>
          <a:p>
            <a:pPr marL="0" indent="0">
              <a:buNone/>
            </a:pPr>
            <a:r>
              <a:rPr lang="zh-CN" altLang="en-US" dirty="0"/>
              <a:t>买到放心的靓鸡</a:t>
            </a:r>
          </a:p>
        </p:txBody>
      </p:sp>
    </p:spTree>
    <p:extLst>
      <p:ext uri="{BB962C8B-B14F-4D97-AF65-F5344CB8AC3E}">
        <p14:creationId xmlns:p14="http://schemas.microsoft.com/office/powerpoint/2010/main" val="2114786924"/>
      </p:ext>
    </p:extLst>
  </p:cSld>
  <p:clrMapOvr>
    <a:masterClrMapping/>
  </p:clrMapOvr>
  <p:transition>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向心性</a:t>
            </a:r>
          </a:p>
        </p:txBody>
      </p:sp>
      <p:pic>
        <p:nvPicPr>
          <p:cNvPr id="4" name="内容占位符 3"/>
          <p:cNvPicPr>
            <a:picLocks noGrp="1" noChangeAspect="1"/>
          </p:cNvPicPr>
          <p:nvPr>
            <p:ph idx="1"/>
          </p:nvPr>
        </p:nvPicPr>
        <p:blipFill>
          <a:blip r:embed="rId2"/>
          <a:stretch>
            <a:fillRect/>
          </a:stretch>
        </p:blipFill>
        <p:spPr>
          <a:xfrm>
            <a:off x="579410" y="2495879"/>
            <a:ext cx="7362825" cy="3905250"/>
          </a:xfrm>
          <a:prstGeom prst="rect">
            <a:avLst/>
          </a:prstGeom>
        </p:spPr>
      </p:pic>
      <p:sp>
        <p:nvSpPr>
          <p:cNvPr id="5" name="文本框 4"/>
          <p:cNvSpPr txBox="1"/>
          <p:nvPr/>
        </p:nvSpPr>
        <p:spPr>
          <a:xfrm>
            <a:off x="430924" y="1564644"/>
            <a:ext cx="7041931"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与京东的使命与业务目标高度契合</a:t>
            </a:r>
          </a:p>
        </p:txBody>
      </p:sp>
    </p:spTree>
    <p:extLst>
      <p:ext uri="{BB962C8B-B14F-4D97-AF65-F5344CB8AC3E}">
        <p14:creationId xmlns:p14="http://schemas.microsoft.com/office/powerpoint/2010/main" val="2820086141"/>
      </p:ext>
    </p:extLst>
  </p:cSld>
  <p:clrMapOvr>
    <a:masterClrMapping/>
  </p:clrMapOvr>
  <p:transition>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专用性</a:t>
            </a:r>
          </a:p>
        </p:txBody>
      </p:sp>
      <p:sp>
        <p:nvSpPr>
          <p:cNvPr id="3" name="内容占位符 2"/>
          <p:cNvSpPr>
            <a:spLocks noGrp="1"/>
          </p:cNvSpPr>
          <p:nvPr>
            <p:ph idx="1"/>
          </p:nvPr>
        </p:nvSpPr>
        <p:spPr/>
        <p:txBody>
          <a:bodyPr/>
          <a:lstStyle/>
          <a:p>
            <a:r>
              <a:rPr lang="zh-CN" altLang="en-US" dirty="0"/>
              <a:t>专有的产品，只在京东</a:t>
            </a:r>
          </a:p>
        </p:txBody>
      </p:sp>
      <p:pic>
        <p:nvPicPr>
          <p:cNvPr id="4" name="图片 3"/>
          <p:cNvPicPr>
            <a:picLocks noChangeAspect="1"/>
          </p:cNvPicPr>
          <p:nvPr/>
        </p:nvPicPr>
        <p:blipFill>
          <a:blip r:embed="rId2"/>
          <a:stretch>
            <a:fillRect/>
          </a:stretch>
        </p:blipFill>
        <p:spPr>
          <a:xfrm>
            <a:off x="664614" y="2361865"/>
            <a:ext cx="6448425" cy="2743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92729721"/>
      </p:ext>
    </p:extLst>
  </p:cSld>
  <p:clrMapOvr>
    <a:masterClrMapping/>
  </p:clrMapOvr>
  <p:transition>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可见性</a:t>
            </a:r>
          </a:p>
        </p:txBody>
      </p:sp>
      <p:sp>
        <p:nvSpPr>
          <p:cNvPr id="3" name="内容占位符 2"/>
          <p:cNvSpPr>
            <a:spLocks noGrp="1"/>
          </p:cNvSpPr>
          <p:nvPr>
            <p:ph idx="1"/>
          </p:nvPr>
        </p:nvSpPr>
        <p:spPr/>
        <p:txBody>
          <a:bodyPr/>
          <a:lstStyle/>
          <a:p>
            <a:r>
              <a:rPr lang="zh-CN" altLang="en-US" dirty="0"/>
              <a:t>刘强东马化腾号召网友捐赠每天的微信运动步数，每累计到</a:t>
            </a:r>
            <a:r>
              <a:rPr lang="en-US" altLang="zh-CN" dirty="0"/>
              <a:t>10</a:t>
            </a:r>
            <a:r>
              <a:rPr lang="zh-CN" altLang="en-US" dirty="0"/>
              <a:t>万步，京东为贫困地区的农民捐出一只鸡苗。</a:t>
            </a:r>
            <a:r>
              <a:rPr lang="en-US" altLang="zh-CN" dirty="0"/>
              <a:t>(11.3</a:t>
            </a:r>
            <a:r>
              <a:rPr lang="zh-CN" altLang="en-US" dirty="0"/>
              <a:t>万人</a:t>
            </a:r>
            <a:r>
              <a:rPr lang="en-US" altLang="zh-CN" dirty="0"/>
              <a:t>, 30</a:t>
            </a:r>
            <a:r>
              <a:rPr lang="zh-CN" altLang="en-US" dirty="0"/>
              <a:t>个万里长城，鸡苗</a:t>
            </a:r>
            <a:r>
              <a:rPr lang="en-US" altLang="zh-CN" dirty="0"/>
              <a:t>12788</a:t>
            </a:r>
            <a:r>
              <a:rPr lang="zh-CN" altLang="en-US" dirty="0"/>
              <a:t>只</a:t>
            </a:r>
            <a:r>
              <a:rPr lang="en-US" altLang="zh-CN" dirty="0"/>
              <a:t>)</a:t>
            </a:r>
          </a:p>
          <a:p>
            <a:endParaRPr lang="en-US" altLang="zh-CN" dirty="0"/>
          </a:p>
          <a:p>
            <a:r>
              <a:rPr lang="zh-CN" altLang="en-US" dirty="0"/>
              <a:t>东哥直播做鸡</a:t>
            </a:r>
            <a:endParaRPr lang="en-US" altLang="zh-CN" dirty="0"/>
          </a:p>
          <a:p>
            <a:endParaRPr lang="en-US" altLang="zh-CN" dirty="0"/>
          </a:p>
          <a:p>
            <a:r>
              <a:rPr lang="zh-CN" altLang="en-US" dirty="0"/>
              <a:t>各种媒体（</a:t>
            </a:r>
            <a:r>
              <a:rPr lang="en-US" altLang="zh-CN" dirty="0"/>
              <a:t>CCTV</a:t>
            </a:r>
            <a:r>
              <a:rPr lang="zh-CN" altLang="en-US" dirty="0"/>
              <a:t>、腾讯视频、搜狐新闻等等）</a:t>
            </a:r>
            <a:endParaRPr lang="en-US" altLang="zh-CN" dirty="0"/>
          </a:p>
          <a:p>
            <a:endParaRPr lang="en-US" altLang="zh-CN" dirty="0"/>
          </a:p>
          <a:p>
            <a:r>
              <a:rPr lang="zh-CN" altLang="en-US" dirty="0"/>
              <a:t>各种奖项</a:t>
            </a:r>
            <a:endParaRPr lang="en-US" altLang="zh-CN" dirty="0"/>
          </a:p>
          <a:p>
            <a:endParaRPr lang="en-US" altLang="zh-CN" dirty="0"/>
          </a:p>
        </p:txBody>
      </p:sp>
    </p:spTree>
    <p:extLst>
      <p:ext uri="{BB962C8B-B14F-4D97-AF65-F5344CB8AC3E}">
        <p14:creationId xmlns:p14="http://schemas.microsoft.com/office/powerpoint/2010/main" val="760276408"/>
      </p:ext>
    </p:extLst>
  </p:cSld>
  <p:clrMapOvr>
    <a:masterClrMapping/>
  </p:clrMapOvr>
  <p:transition>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可见性</a:t>
            </a:r>
          </a:p>
        </p:txBody>
      </p:sp>
      <p:pic>
        <p:nvPicPr>
          <p:cNvPr id="4" name="内容占位符 3"/>
          <p:cNvPicPr>
            <a:picLocks noGrp="1" noChangeAspect="1"/>
          </p:cNvPicPr>
          <p:nvPr>
            <p:ph idx="1"/>
          </p:nvPr>
        </p:nvPicPr>
        <p:blipFill>
          <a:blip r:embed="rId2"/>
          <a:stretch>
            <a:fillRect/>
          </a:stretch>
        </p:blipFill>
        <p:spPr>
          <a:xfrm>
            <a:off x="3083946" y="855597"/>
            <a:ext cx="5524025" cy="5589014"/>
          </a:xfrm>
          <a:prstGeom prst="rect">
            <a:avLst/>
          </a:prstGeom>
        </p:spPr>
      </p:pic>
    </p:spTree>
    <p:extLst>
      <p:ext uri="{BB962C8B-B14F-4D97-AF65-F5344CB8AC3E}">
        <p14:creationId xmlns:p14="http://schemas.microsoft.com/office/powerpoint/2010/main" val="3133356112"/>
      </p:ext>
    </p:extLst>
  </p:cSld>
  <p:clrMapOvr>
    <a:masterClrMapping/>
  </p:clrMapOvr>
  <p:transition>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E9C4FB-4013-49C5-9D52-AF11B7546406}"/>
              </a:ext>
            </a:extLst>
          </p:cNvPr>
          <p:cNvSpPr>
            <a:spLocks noGrp="1"/>
          </p:cNvSpPr>
          <p:nvPr>
            <p:ph type="title"/>
          </p:nvPr>
        </p:nvSpPr>
        <p:spPr/>
        <p:txBody>
          <a:bodyPr/>
          <a:lstStyle/>
          <a:p>
            <a:r>
              <a:rPr lang="zh-CN" altLang="en-US" dirty="0"/>
              <a:t>什么是企业社会责任？</a:t>
            </a:r>
          </a:p>
        </p:txBody>
      </p:sp>
      <p:sp>
        <p:nvSpPr>
          <p:cNvPr id="3" name="内容占位符 2">
            <a:extLst>
              <a:ext uri="{FF2B5EF4-FFF2-40B4-BE49-F238E27FC236}">
                <a16:creationId xmlns:a16="http://schemas.microsoft.com/office/drawing/2014/main" id="{7855E5B2-6EEF-4C3B-AE08-DCAF25DE3CF9}"/>
              </a:ext>
            </a:extLst>
          </p:cNvPr>
          <p:cNvSpPr>
            <a:spLocks noGrp="1"/>
          </p:cNvSpPr>
          <p:nvPr>
            <p:ph idx="1"/>
          </p:nvPr>
        </p:nvSpPr>
        <p:spPr/>
        <p:txBody>
          <a:bodyPr/>
          <a:lstStyle/>
          <a:p>
            <a:r>
              <a:rPr lang="zh-CN" altLang="en-US" dirty="0"/>
              <a:t>定义</a:t>
            </a:r>
            <a:endParaRPr lang="en-US" altLang="zh-CN" dirty="0"/>
          </a:p>
          <a:p>
            <a:endParaRPr lang="en-US" altLang="zh-CN" dirty="0"/>
          </a:p>
          <a:p>
            <a:r>
              <a:rPr lang="zh-CN" altLang="en-US" dirty="0"/>
              <a:t>包含什么内容</a:t>
            </a:r>
          </a:p>
        </p:txBody>
      </p:sp>
    </p:spTree>
    <p:extLst>
      <p:ext uri="{BB962C8B-B14F-4D97-AF65-F5344CB8AC3E}">
        <p14:creationId xmlns:p14="http://schemas.microsoft.com/office/powerpoint/2010/main" val="771089677"/>
      </p:ext>
    </p:extLst>
  </p:cSld>
  <p:clrMapOvr>
    <a:masterClrMapping/>
  </p:clrMapOvr>
  <p:transition>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可见性</a:t>
            </a:r>
          </a:p>
        </p:txBody>
      </p:sp>
      <p:pic>
        <p:nvPicPr>
          <p:cNvPr id="4" name="内容占位符 3"/>
          <p:cNvPicPr>
            <a:picLocks noGrp="1" noChangeAspect="1"/>
          </p:cNvPicPr>
          <p:nvPr>
            <p:ph idx="1"/>
          </p:nvPr>
        </p:nvPicPr>
        <p:blipFill>
          <a:blip r:embed="rId2"/>
          <a:stretch>
            <a:fillRect/>
          </a:stretch>
        </p:blipFill>
        <p:spPr>
          <a:xfrm>
            <a:off x="380370" y="1113933"/>
            <a:ext cx="7901782" cy="5479132"/>
          </a:xfrm>
          <a:prstGeom prst="rect">
            <a:avLst/>
          </a:prstGeom>
        </p:spPr>
      </p:pic>
    </p:spTree>
    <p:extLst>
      <p:ext uri="{BB962C8B-B14F-4D97-AF65-F5344CB8AC3E}">
        <p14:creationId xmlns:p14="http://schemas.microsoft.com/office/powerpoint/2010/main" val="486721153"/>
      </p:ext>
    </p:extLst>
  </p:cSld>
  <p:clrMapOvr>
    <a:masterClrMapping/>
  </p:clrMapOvr>
  <p:transition>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可见性</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9638" y="1288886"/>
            <a:ext cx="10260576" cy="4784725"/>
          </a:xfrm>
        </p:spPr>
      </p:pic>
    </p:spTree>
    <p:extLst>
      <p:ext uri="{BB962C8B-B14F-4D97-AF65-F5344CB8AC3E}">
        <p14:creationId xmlns:p14="http://schemas.microsoft.com/office/powerpoint/2010/main" val="1956197105"/>
      </p:ext>
    </p:extLst>
  </p:cSld>
  <p:clrMapOvr>
    <a:masterClrMapping/>
  </p:clrMapOvr>
  <p:transition>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可见性</a:t>
            </a:r>
          </a:p>
        </p:txBody>
      </p:sp>
      <p:pic>
        <p:nvPicPr>
          <p:cNvPr id="6" name="内容占位符 5"/>
          <p:cNvPicPr>
            <a:picLocks noGrp="1" noChangeAspect="1"/>
          </p:cNvPicPr>
          <p:nvPr>
            <p:ph idx="1"/>
          </p:nvPr>
        </p:nvPicPr>
        <p:blipFill>
          <a:blip r:embed="rId2"/>
          <a:stretch>
            <a:fillRect/>
          </a:stretch>
        </p:blipFill>
        <p:spPr>
          <a:xfrm>
            <a:off x="493986" y="1808764"/>
            <a:ext cx="6354023" cy="4330851"/>
          </a:xfrm>
          <a:prstGeom prst="rect">
            <a:avLst/>
          </a:prstGeom>
        </p:spPr>
      </p:pic>
      <p:pic>
        <p:nvPicPr>
          <p:cNvPr id="8" name="图片 7"/>
          <p:cNvPicPr>
            <a:picLocks noChangeAspect="1"/>
          </p:cNvPicPr>
          <p:nvPr/>
        </p:nvPicPr>
        <p:blipFill>
          <a:blip r:embed="rId3"/>
          <a:stretch>
            <a:fillRect/>
          </a:stretch>
        </p:blipFill>
        <p:spPr>
          <a:xfrm>
            <a:off x="6709106" y="1002742"/>
            <a:ext cx="4883451" cy="1871909"/>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8830" y="2874651"/>
            <a:ext cx="2451333" cy="3577621"/>
          </a:xfrm>
          <a:prstGeom prst="rect">
            <a:avLst/>
          </a:prstGeom>
        </p:spPr>
      </p:pic>
    </p:spTree>
    <p:extLst>
      <p:ext uri="{BB962C8B-B14F-4D97-AF65-F5344CB8AC3E}">
        <p14:creationId xmlns:p14="http://schemas.microsoft.com/office/powerpoint/2010/main" val="2401555567"/>
      </p:ext>
    </p:extLst>
  </p:cSld>
  <p:clrMapOvr>
    <a:masterClrMapping/>
  </p:clrMapOvr>
  <p:transition>
    <p:push/>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前瞻性</a:t>
            </a:r>
          </a:p>
        </p:txBody>
      </p:sp>
      <p:sp>
        <p:nvSpPr>
          <p:cNvPr id="3" name="内容占位符 2"/>
          <p:cNvSpPr>
            <a:spLocks noGrp="1"/>
          </p:cNvSpPr>
          <p:nvPr>
            <p:ph idx="1"/>
          </p:nvPr>
        </p:nvSpPr>
        <p:spPr/>
        <p:txBody>
          <a:bodyPr/>
          <a:lstStyle/>
          <a:p>
            <a:r>
              <a:rPr lang="zh-CN" altLang="en-US" dirty="0"/>
              <a:t>互联网</a:t>
            </a:r>
            <a:r>
              <a:rPr lang="en-US" altLang="zh-CN" dirty="0"/>
              <a:t>+</a:t>
            </a:r>
            <a:r>
              <a:rPr lang="zh-CN" altLang="en-US" dirty="0"/>
              <a:t>公益</a:t>
            </a:r>
            <a:r>
              <a:rPr lang="en-US" altLang="zh-CN" dirty="0"/>
              <a:t>+</a:t>
            </a:r>
            <a:r>
              <a:rPr lang="zh-CN" altLang="en-US" dirty="0"/>
              <a:t>电商</a:t>
            </a:r>
            <a:r>
              <a:rPr lang="en-US" altLang="zh-CN" dirty="0"/>
              <a:t>+</a:t>
            </a:r>
            <a:r>
              <a:rPr lang="zh-CN" altLang="en-US" dirty="0"/>
              <a:t>物联网</a:t>
            </a:r>
            <a:r>
              <a:rPr lang="en-US" altLang="zh-CN" dirty="0"/>
              <a:t>+</a:t>
            </a:r>
            <a:r>
              <a:rPr lang="zh-CN" altLang="en-US" dirty="0"/>
              <a:t>区块链</a:t>
            </a:r>
            <a:endParaRPr lang="en-US" altLang="zh-CN" dirty="0"/>
          </a:p>
          <a:p>
            <a:endParaRPr lang="zh-CN" altLang="en-US" dirty="0"/>
          </a:p>
          <a:p>
            <a:r>
              <a:rPr lang="zh-CN" altLang="en-US" dirty="0"/>
              <a:t>先发优势，前无古人，难有来者</a:t>
            </a:r>
          </a:p>
        </p:txBody>
      </p:sp>
      <p:pic>
        <p:nvPicPr>
          <p:cNvPr id="5" name="图片 4"/>
          <p:cNvPicPr>
            <a:picLocks noChangeAspect="1"/>
          </p:cNvPicPr>
          <p:nvPr/>
        </p:nvPicPr>
        <p:blipFill>
          <a:blip r:embed="rId3"/>
          <a:stretch>
            <a:fillRect/>
          </a:stretch>
        </p:blipFill>
        <p:spPr>
          <a:xfrm>
            <a:off x="748533" y="3155731"/>
            <a:ext cx="8132708" cy="2852018"/>
          </a:xfrm>
          <a:prstGeom prst="rect">
            <a:avLst/>
          </a:prstGeom>
        </p:spPr>
      </p:pic>
    </p:spTree>
    <p:extLst>
      <p:ext uri="{BB962C8B-B14F-4D97-AF65-F5344CB8AC3E}">
        <p14:creationId xmlns:p14="http://schemas.microsoft.com/office/powerpoint/2010/main" val="2676326633"/>
      </p:ext>
    </p:extLst>
  </p:cSld>
  <p:clrMapOvr>
    <a:masterClrMapping/>
  </p:clrMapOvr>
  <p:transition>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F74B16-6100-45C6-84D6-BC211DEADE1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490758D9-4B2D-4860-9BCE-F3ADE685D44B}"/>
              </a:ext>
            </a:extLst>
          </p:cNvPr>
          <p:cNvSpPr>
            <a:spLocks noGrp="1"/>
          </p:cNvSpPr>
          <p:nvPr>
            <p:ph idx="1"/>
          </p:nvPr>
        </p:nvSpPr>
        <p:spPr>
          <a:xfrm>
            <a:off x="2841090" y="2989459"/>
            <a:ext cx="11041227" cy="4785395"/>
          </a:xfrm>
        </p:spPr>
        <p:txBody>
          <a:bodyPr/>
          <a:lstStyle/>
          <a:p>
            <a:pPr marL="0" indent="0">
              <a:buNone/>
            </a:pPr>
            <a:r>
              <a:rPr lang="zh-CN" altLang="en-US" sz="4400" dirty="0"/>
              <a:t>对社会负责的商业实践</a:t>
            </a:r>
          </a:p>
        </p:txBody>
      </p:sp>
    </p:spTree>
    <p:extLst>
      <p:ext uri="{BB962C8B-B14F-4D97-AF65-F5344CB8AC3E}">
        <p14:creationId xmlns:p14="http://schemas.microsoft.com/office/powerpoint/2010/main" val="3612154587"/>
      </p:ext>
    </p:extLst>
  </p:cSld>
  <p:clrMapOvr>
    <a:masterClrMapping/>
  </p:clrMapOvr>
  <p:transition>
    <p:push/>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C88F60-C281-42E9-923C-7D569022F9A2}"/>
              </a:ext>
            </a:extLst>
          </p:cNvPr>
          <p:cNvSpPr>
            <a:spLocks noGrp="1"/>
          </p:cNvSpPr>
          <p:nvPr>
            <p:ph type="title"/>
          </p:nvPr>
        </p:nvSpPr>
        <p:spPr/>
        <p:txBody>
          <a:bodyPr/>
          <a:lstStyle/>
          <a:p>
            <a:r>
              <a:rPr lang="zh-CN" altLang="en-US" dirty="0"/>
              <a:t>对社会负责的商业实践</a:t>
            </a:r>
          </a:p>
        </p:txBody>
      </p:sp>
      <p:sp>
        <p:nvSpPr>
          <p:cNvPr id="3" name="内容占位符 2">
            <a:extLst>
              <a:ext uri="{FF2B5EF4-FFF2-40B4-BE49-F238E27FC236}">
                <a16:creationId xmlns:a16="http://schemas.microsoft.com/office/drawing/2014/main" id="{BB332CA5-4750-4F02-A52B-4BEC95715F95}"/>
              </a:ext>
            </a:extLst>
          </p:cNvPr>
          <p:cNvSpPr>
            <a:spLocks noGrp="1"/>
          </p:cNvSpPr>
          <p:nvPr>
            <p:ph idx="1"/>
          </p:nvPr>
        </p:nvSpPr>
        <p:spPr/>
        <p:txBody>
          <a:bodyPr/>
          <a:lstStyle/>
          <a:p>
            <a:r>
              <a:rPr lang="zh-CN" altLang="en-US" dirty="0"/>
              <a:t>在商业实践中，企业采纳和实施支持社会公益事业的自主的商业实践和投资，来改善社区福利和保护环境。</a:t>
            </a:r>
          </a:p>
        </p:txBody>
      </p:sp>
      <p:pic>
        <p:nvPicPr>
          <p:cNvPr id="4" name="图片 3" descr="423932.jpg">
            <a:extLst>
              <a:ext uri="{FF2B5EF4-FFF2-40B4-BE49-F238E27FC236}">
                <a16:creationId xmlns:a16="http://schemas.microsoft.com/office/drawing/2014/main" id="{0E4149C1-9E1F-4E56-AFD2-E2FA7D84A4BC}"/>
              </a:ext>
            </a:extLst>
          </p:cNvPr>
          <p:cNvPicPr>
            <a:picLocks noChangeAspect="1"/>
          </p:cNvPicPr>
          <p:nvPr/>
        </p:nvPicPr>
        <p:blipFill>
          <a:blip r:embed="rId2" cstate="print"/>
          <a:stretch>
            <a:fillRect/>
          </a:stretch>
        </p:blipFill>
        <p:spPr>
          <a:xfrm>
            <a:off x="810290" y="2359733"/>
            <a:ext cx="5237704" cy="4104456"/>
          </a:xfrm>
          <a:prstGeom prst="rect">
            <a:avLst/>
          </a:prstGeom>
          <a:ln>
            <a:noFill/>
          </a:ln>
          <a:effectLst>
            <a:softEdge rad="112500"/>
          </a:effectLst>
        </p:spPr>
      </p:pic>
    </p:spTree>
    <p:extLst>
      <p:ext uri="{BB962C8B-B14F-4D97-AF65-F5344CB8AC3E}">
        <p14:creationId xmlns:p14="http://schemas.microsoft.com/office/powerpoint/2010/main" val="220912508"/>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2.22222E-6 4.6531E-6 L 0.87135 -0.00509 " pathEditMode="relative" rAng="0" ptsTypes="AA">
                                      <p:cBhvr>
                                        <p:cTn id="6" dur="1000" fill="hold"/>
                                        <p:tgtEl>
                                          <p:spTgt spid="4"/>
                                        </p:tgtEl>
                                        <p:attrNameLst>
                                          <p:attrName>ppt_x</p:attrName>
                                          <p:attrName>ppt_y</p:attrName>
                                        </p:attrNameLst>
                                      </p:cBhvr>
                                      <p:rCtr x="43559" y="-2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图片 20" descr="197b366.png">
            <a:extLst>
              <a:ext uri="{FF2B5EF4-FFF2-40B4-BE49-F238E27FC236}">
                <a16:creationId xmlns:a16="http://schemas.microsoft.com/office/drawing/2014/main" id="{A35B4B05-70FF-4FF4-9F3E-9341427F7BD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92314" y="1271588"/>
            <a:ext cx="7991475"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3" name="Text Box 11">
            <a:extLst>
              <a:ext uri="{FF2B5EF4-FFF2-40B4-BE49-F238E27FC236}">
                <a16:creationId xmlns:a16="http://schemas.microsoft.com/office/drawing/2014/main" id="{ED4313ED-2713-49B4-8F11-A69F3BD0841F}"/>
              </a:ext>
            </a:extLst>
          </p:cNvPr>
          <p:cNvSpPr txBox="1">
            <a:spLocks noChangeArrowheads="1"/>
          </p:cNvSpPr>
          <p:nvPr/>
        </p:nvSpPr>
        <p:spPr bwMode="auto">
          <a:xfrm>
            <a:off x="4829175" y="500064"/>
            <a:ext cx="34988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400" b="1">
                <a:solidFill>
                  <a:srgbClr val="C00000"/>
                </a:solidFill>
                <a:latin typeface="Vani" panose="02040502050405020303" pitchFamily="18" charset="0"/>
                <a:cs typeface="Vani" panose="02040502050405020303" pitchFamily="18" charset="0"/>
              </a:rPr>
              <a:t>价值链模型</a:t>
            </a:r>
          </a:p>
        </p:txBody>
      </p:sp>
      <p:sp>
        <p:nvSpPr>
          <p:cNvPr id="4" name="灯片编号占位符 2">
            <a:extLst>
              <a:ext uri="{FF2B5EF4-FFF2-40B4-BE49-F238E27FC236}">
                <a16:creationId xmlns:a16="http://schemas.microsoft.com/office/drawing/2014/main" id="{90DCEF54-41A1-4F56-A1B7-97517CA606E3}"/>
              </a:ext>
            </a:extLst>
          </p:cNvPr>
          <p:cNvSpPr txBox="1">
            <a:spLocks/>
          </p:cNvSpPr>
          <p:nvPr/>
        </p:nvSpPr>
        <p:spPr>
          <a:xfrm>
            <a:off x="5481638" y="6381750"/>
            <a:ext cx="1700212" cy="215900"/>
          </a:xfrm>
          <a:prstGeom prst="rect">
            <a:avLst/>
          </a:prstGeom>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solidFill>
                  <a:srgbClr val="00B050"/>
                </a:solidFill>
                <a:latin typeface="Calibri" panose="020F0502020204030204" pitchFamily="34" charset="0"/>
              </a:rPr>
              <a:t>Slide </a:t>
            </a:r>
            <a:fld id="{D3CBE465-6543-4268-A493-C2BB138EDAEC}" type="slidenum">
              <a:rPr lang="zh-CN" altLang="en-US" sz="1200">
                <a:solidFill>
                  <a:srgbClr val="00B050"/>
                </a:solidFill>
                <a:latin typeface="Calibri" panose="020F0502020204030204" pitchFamily="34" charset="0"/>
              </a:rPr>
              <a:pPr algn="ctr" eaLnBrk="1" hangingPunct="1"/>
              <a:t>46</a:t>
            </a:fld>
            <a:endParaRPr lang="zh-CN" altLang="en-US" sz="1200">
              <a:solidFill>
                <a:srgbClr val="00B050"/>
              </a:solidFill>
              <a:latin typeface="Calibri" panose="020F0502020204030204" pitchFamily="34" charset="0"/>
            </a:endParaRPr>
          </a:p>
        </p:txBody>
      </p:sp>
      <p:sp>
        <p:nvSpPr>
          <p:cNvPr id="2" name="标题 1">
            <a:extLst>
              <a:ext uri="{FF2B5EF4-FFF2-40B4-BE49-F238E27FC236}">
                <a16:creationId xmlns:a16="http://schemas.microsoft.com/office/drawing/2014/main" id="{4D510C1B-A253-47B7-A6D0-6105B7BC702D}"/>
              </a:ext>
            </a:extLst>
          </p:cNvPr>
          <p:cNvSpPr>
            <a:spLocks noGrp="1"/>
          </p:cNvSpPr>
          <p:nvPr>
            <p:ph type="title"/>
          </p:nvPr>
        </p:nvSpPr>
        <p:spPr/>
        <p:txBody>
          <a:bodyPr/>
          <a:lstStyle/>
          <a:p>
            <a:r>
              <a:rPr lang="zh-CN" altLang="en-US" dirty="0"/>
              <a:t>价值链模型</a:t>
            </a: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图片 2" descr="csr_value_chain_porter_english.png">
            <a:extLst>
              <a:ext uri="{FF2B5EF4-FFF2-40B4-BE49-F238E27FC236}">
                <a16:creationId xmlns:a16="http://schemas.microsoft.com/office/drawing/2014/main" id="{8A0165A1-C533-49C9-9F5D-92855531438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01901" y="219075"/>
            <a:ext cx="7123113" cy="567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a:extLst>
              <a:ext uri="{FF2B5EF4-FFF2-40B4-BE49-F238E27FC236}">
                <a16:creationId xmlns:a16="http://schemas.microsoft.com/office/drawing/2014/main" id="{5E21C59E-8F47-4D96-81B9-74243346EF21}"/>
              </a:ext>
            </a:extLst>
          </p:cNvPr>
          <p:cNvSpPr txBox="1">
            <a:spLocks/>
          </p:cNvSpPr>
          <p:nvPr/>
        </p:nvSpPr>
        <p:spPr>
          <a:xfrm>
            <a:off x="5481638" y="6381750"/>
            <a:ext cx="1700212" cy="215900"/>
          </a:xfrm>
          <a:prstGeom prst="rect">
            <a:avLst/>
          </a:prstGeom>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solidFill>
                  <a:srgbClr val="00B050"/>
                </a:solidFill>
                <a:latin typeface="Calibri" panose="020F0502020204030204" pitchFamily="34" charset="0"/>
              </a:rPr>
              <a:t>Slide </a:t>
            </a:r>
            <a:fld id="{A51CE30B-4721-40D5-9EA9-CBF0358BE1AF}" type="slidenum">
              <a:rPr lang="zh-CN" altLang="en-US" sz="1200">
                <a:solidFill>
                  <a:srgbClr val="00B050"/>
                </a:solidFill>
                <a:latin typeface="Calibri" panose="020F0502020204030204" pitchFamily="34" charset="0"/>
              </a:rPr>
              <a:pPr algn="ctr" eaLnBrk="1" hangingPunct="1"/>
              <a:t>47</a:t>
            </a:fld>
            <a:endParaRPr lang="zh-CN" altLang="en-US" sz="1200">
              <a:solidFill>
                <a:srgbClr val="00B050"/>
              </a:solidFill>
              <a:latin typeface="Calibri" panose="020F0502020204030204" pitchFamily="34" charset="0"/>
            </a:endParaRPr>
          </a:p>
        </p:txBody>
      </p:sp>
    </p:spTree>
  </p:cSld>
  <p:clrMapOvr>
    <a:masterClrMapping/>
  </p:clrMapOvr>
  <p:transition>
    <p:push/>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876C2A5E-B250-49B7-A8D7-63D2F7B18104}"/>
              </a:ext>
            </a:extLst>
          </p:cNvPr>
          <p:cNvSpPr>
            <a:spLocks noGrp="1" noChangeArrowheads="1"/>
          </p:cNvSpPr>
          <p:nvPr>
            <p:ph type="title"/>
          </p:nvPr>
        </p:nvSpPr>
        <p:spPr/>
        <p:txBody>
          <a:bodyPr/>
          <a:lstStyle/>
          <a:p>
            <a:r>
              <a:rPr lang="en-US" altLang="zh-CN" sz="4000" dirty="0">
                <a:latin typeface="Vani" panose="02040502050405020303" pitchFamily="18" charset="0"/>
                <a:cs typeface="Vani" panose="02040502050405020303" pitchFamily="18" charset="0"/>
              </a:rPr>
              <a:t>Porter</a:t>
            </a:r>
            <a:r>
              <a:rPr lang="zh-CN" altLang="en-US" sz="4000" dirty="0">
                <a:latin typeface="Vani" panose="02040502050405020303" pitchFamily="18" charset="0"/>
                <a:cs typeface="Vani" panose="02040502050405020303" pitchFamily="18" charset="0"/>
              </a:rPr>
              <a:t>的</a:t>
            </a:r>
            <a:r>
              <a:rPr lang="en-US" altLang="zh-CN" sz="4000" dirty="0">
                <a:latin typeface="Vani" panose="02040502050405020303" pitchFamily="18" charset="0"/>
                <a:cs typeface="Vani" panose="02040502050405020303" pitchFamily="18" charset="0"/>
              </a:rPr>
              <a:t>CSR</a:t>
            </a:r>
            <a:r>
              <a:rPr lang="zh-CN" altLang="en-US" sz="4000" dirty="0">
                <a:latin typeface="Vani" panose="02040502050405020303" pitchFamily="18" charset="0"/>
                <a:cs typeface="Vani" panose="02040502050405020303" pitchFamily="18" charset="0"/>
              </a:rPr>
              <a:t>价值链管理框架（</a:t>
            </a:r>
            <a:r>
              <a:rPr lang="en-US" altLang="zh-CN" sz="4000" dirty="0">
                <a:latin typeface="Vani" panose="02040502050405020303" pitchFamily="18" charset="0"/>
                <a:cs typeface="Vani" panose="02040502050405020303" pitchFamily="18" charset="0"/>
              </a:rPr>
              <a:t>1</a:t>
            </a:r>
            <a:r>
              <a:rPr lang="zh-CN" altLang="en-US" sz="4000" dirty="0">
                <a:latin typeface="Vani" panose="02040502050405020303" pitchFamily="18" charset="0"/>
                <a:cs typeface="Vani" panose="02040502050405020303" pitchFamily="18" charset="0"/>
              </a:rPr>
              <a:t>）</a:t>
            </a:r>
            <a:endParaRPr lang="zh-CN" altLang="en-US" sz="4000" dirty="0">
              <a:solidFill>
                <a:srgbClr val="C00000"/>
              </a:solidFill>
              <a:latin typeface="Vani" panose="02040502050405020303" pitchFamily="18" charset="0"/>
              <a:cs typeface="Vani" panose="02040502050405020303" pitchFamily="18" charset="0"/>
            </a:endParaRPr>
          </a:p>
        </p:txBody>
      </p:sp>
      <p:pic>
        <p:nvPicPr>
          <p:cNvPr id="48131" name="Picture 3">
            <a:extLst>
              <a:ext uri="{FF2B5EF4-FFF2-40B4-BE49-F238E27FC236}">
                <a16:creationId xmlns:a16="http://schemas.microsoft.com/office/drawing/2014/main" id="{CB8804D0-948B-443A-9F7B-474611F8238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1588064" y="1259255"/>
            <a:ext cx="7787148" cy="4339489"/>
          </a:xfrm>
          <a:noFill/>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30BDA804-1006-45F4-B751-7BE30A8CDA86}"/>
              </a:ext>
            </a:extLst>
          </p:cNvPr>
          <p:cNvSpPr>
            <a:spLocks noGrp="1" noChangeArrowheads="1"/>
          </p:cNvSpPr>
          <p:nvPr>
            <p:ph type="title"/>
          </p:nvPr>
        </p:nvSpPr>
        <p:spPr/>
        <p:txBody>
          <a:bodyPr/>
          <a:lstStyle/>
          <a:p>
            <a:r>
              <a:rPr lang="en-US" altLang="zh-CN" sz="4000" dirty="0">
                <a:latin typeface="Vani" panose="02040502050405020303" pitchFamily="18" charset="0"/>
                <a:cs typeface="Vani" panose="02040502050405020303" pitchFamily="18" charset="0"/>
              </a:rPr>
              <a:t>Porter</a:t>
            </a:r>
            <a:r>
              <a:rPr lang="zh-CN" altLang="en-US" sz="4000" dirty="0">
                <a:latin typeface="Vani" panose="02040502050405020303" pitchFamily="18" charset="0"/>
                <a:cs typeface="Vani" panose="02040502050405020303" pitchFamily="18" charset="0"/>
              </a:rPr>
              <a:t>的</a:t>
            </a:r>
            <a:r>
              <a:rPr lang="en-US" altLang="zh-CN" sz="4000" dirty="0">
                <a:latin typeface="Vani" panose="02040502050405020303" pitchFamily="18" charset="0"/>
                <a:cs typeface="Vani" panose="02040502050405020303" pitchFamily="18" charset="0"/>
              </a:rPr>
              <a:t>CSR</a:t>
            </a:r>
            <a:r>
              <a:rPr lang="zh-CN" altLang="en-US" sz="4000" dirty="0">
                <a:latin typeface="Vani" panose="02040502050405020303" pitchFamily="18" charset="0"/>
                <a:cs typeface="Vani" panose="02040502050405020303" pitchFamily="18" charset="0"/>
              </a:rPr>
              <a:t>价值链管理框架（</a:t>
            </a:r>
            <a:r>
              <a:rPr lang="en-US" altLang="zh-CN" sz="4000" dirty="0">
                <a:latin typeface="Vani" panose="02040502050405020303" pitchFamily="18" charset="0"/>
                <a:cs typeface="Vani" panose="02040502050405020303" pitchFamily="18" charset="0"/>
              </a:rPr>
              <a:t>2</a:t>
            </a:r>
            <a:r>
              <a:rPr lang="zh-CN" altLang="en-US" sz="4000" dirty="0">
                <a:latin typeface="Vani" panose="02040502050405020303" pitchFamily="18" charset="0"/>
                <a:cs typeface="Vani" panose="02040502050405020303" pitchFamily="18" charset="0"/>
              </a:rPr>
              <a:t>）</a:t>
            </a:r>
          </a:p>
        </p:txBody>
      </p:sp>
      <p:pic>
        <p:nvPicPr>
          <p:cNvPr id="49155" name="Picture 3">
            <a:extLst>
              <a:ext uri="{FF2B5EF4-FFF2-40B4-BE49-F238E27FC236}">
                <a16:creationId xmlns:a16="http://schemas.microsoft.com/office/drawing/2014/main" id="{B9F34355-9E85-49A0-B6D8-564D5A67182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1209367" y="1336112"/>
            <a:ext cx="8121445" cy="4914957"/>
          </a:xfrm>
          <a:noFill/>
        </p:spPr>
      </p:pic>
      <p:sp>
        <p:nvSpPr>
          <p:cNvPr id="49156" name="Text Box 4">
            <a:extLst>
              <a:ext uri="{FF2B5EF4-FFF2-40B4-BE49-F238E27FC236}">
                <a16:creationId xmlns:a16="http://schemas.microsoft.com/office/drawing/2014/main" id="{91A842FB-5AFD-4695-A28A-AEC7E23499E1}"/>
              </a:ext>
            </a:extLst>
          </p:cNvPr>
          <p:cNvSpPr txBox="1">
            <a:spLocks noChangeArrowheads="1"/>
          </p:cNvSpPr>
          <p:nvPr/>
        </p:nvSpPr>
        <p:spPr bwMode="auto">
          <a:xfrm>
            <a:off x="8543925" y="5589589"/>
            <a:ext cx="11620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solidFill>
                  <a:srgbClr val="002060"/>
                </a:solidFill>
                <a:latin typeface="Verdana" panose="020B0604030504040204" pitchFamily="34" charset="0"/>
              </a:rPr>
              <a:t>Source: HBR</a:t>
            </a:r>
          </a:p>
        </p:txBody>
      </p:sp>
      <p:sp>
        <p:nvSpPr>
          <p:cNvPr id="5" name="灯片编号占位符 2">
            <a:extLst>
              <a:ext uri="{FF2B5EF4-FFF2-40B4-BE49-F238E27FC236}">
                <a16:creationId xmlns:a16="http://schemas.microsoft.com/office/drawing/2014/main" id="{4467CC6F-00D9-4532-907B-612B6CED5E10}"/>
              </a:ext>
            </a:extLst>
          </p:cNvPr>
          <p:cNvSpPr txBox="1">
            <a:spLocks/>
          </p:cNvSpPr>
          <p:nvPr/>
        </p:nvSpPr>
        <p:spPr>
          <a:xfrm>
            <a:off x="5481638" y="6381750"/>
            <a:ext cx="1700212" cy="215900"/>
          </a:xfrm>
          <a:prstGeom prst="rect">
            <a:avLst/>
          </a:prstGeom>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solidFill>
                  <a:srgbClr val="00B050"/>
                </a:solidFill>
                <a:latin typeface="Calibri" panose="020F0502020204030204" pitchFamily="34" charset="0"/>
              </a:rPr>
              <a:t>Slide </a:t>
            </a:r>
            <a:fld id="{F61AC6E5-2B7E-4B78-B8AB-F4CCB84754E1}" type="slidenum">
              <a:rPr lang="zh-CN" altLang="en-US" sz="1200">
                <a:solidFill>
                  <a:srgbClr val="00B050"/>
                </a:solidFill>
                <a:latin typeface="Calibri" panose="020F0502020204030204" pitchFamily="34" charset="0"/>
              </a:rPr>
              <a:pPr algn="ctr" eaLnBrk="1" hangingPunct="1"/>
              <a:t>49</a:t>
            </a:fld>
            <a:endParaRPr lang="zh-CN" altLang="en-US" sz="1200">
              <a:solidFill>
                <a:srgbClr val="00B050"/>
              </a:solidFill>
              <a:latin typeface="Calibri" panose="020F0502020204030204" pitchFamily="34" charset="0"/>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CSR</a:t>
            </a:r>
            <a:r>
              <a:rPr lang="zh-CN" altLang="en-US" dirty="0"/>
              <a:t>的定义</a:t>
            </a:r>
          </a:p>
        </p:txBody>
      </p:sp>
      <p:sp>
        <p:nvSpPr>
          <p:cNvPr id="3" name="内容占位符 2"/>
          <p:cNvSpPr>
            <a:spLocks noGrp="1"/>
          </p:cNvSpPr>
          <p:nvPr>
            <p:ph idx="1"/>
          </p:nvPr>
        </p:nvSpPr>
        <p:spPr/>
        <p:txBody>
          <a:bodyPr/>
          <a:lstStyle/>
          <a:p>
            <a:r>
              <a:rPr lang="zh-CN" altLang="en-US" dirty="0"/>
              <a:t>英国学者</a:t>
            </a:r>
            <a:r>
              <a:rPr lang="en-US" altLang="zh-CN" dirty="0"/>
              <a:t>Oliver Sheldon(1923)</a:t>
            </a:r>
            <a:r>
              <a:rPr lang="zh-CN" altLang="en-US" dirty="0"/>
              <a:t>在对美国企业考察后，最早提出了“企业社会责任”的概念</a:t>
            </a:r>
          </a:p>
          <a:p>
            <a:pPr marL="0" indent="0">
              <a:buNone/>
            </a:pPr>
            <a:endParaRPr lang="en-US" altLang="zh-CN" dirty="0"/>
          </a:p>
          <a:p>
            <a:r>
              <a:rPr lang="en-US" altLang="zh-CN" dirty="0"/>
              <a:t>Bowen</a:t>
            </a:r>
            <a:r>
              <a:rPr lang="zh-CN" altLang="en-US" dirty="0"/>
              <a:t>（</a:t>
            </a:r>
            <a:r>
              <a:rPr lang="en-US" altLang="zh-CN" dirty="0"/>
              <a:t>1953</a:t>
            </a:r>
            <a:r>
              <a:rPr lang="zh-CN" altLang="en-US" dirty="0"/>
              <a:t>）的划时代著作 </a:t>
            </a:r>
            <a:r>
              <a:rPr lang="en-US" altLang="zh-CN" dirty="0"/>
              <a:t>《</a:t>
            </a:r>
            <a:r>
              <a:rPr lang="zh-CN" altLang="en-US" dirty="0"/>
              <a:t>商人的社会责任（</a:t>
            </a:r>
            <a:r>
              <a:rPr lang="en-US" altLang="zh-CN" dirty="0"/>
              <a:t>Social Responsibilities of the Businessman</a:t>
            </a:r>
            <a:r>
              <a:rPr lang="zh-CN" altLang="en-US" dirty="0"/>
              <a:t>）</a:t>
            </a:r>
            <a:r>
              <a:rPr lang="en-US" altLang="zh-CN" dirty="0"/>
              <a:t>》</a:t>
            </a:r>
            <a:r>
              <a:rPr lang="zh-CN" altLang="en-US" dirty="0"/>
              <a:t>标志着现代企业社会责任概念构建的开始。</a:t>
            </a:r>
            <a:endParaRPr lang="en-US" altLang="zh-CN" dirty="0"/>
          </a:p>
          <a:p>
            <a:endParaRPr lang="en-US" altLang="zh-CN" dirty="0"/>
          </a:p>
          <a:p>
            <a:r>
              <a:rPr lang="en-US" altLang="zh-CN" dirty="0"/>
              <a:t>Bowen</a:t>
            </a:r>
            <a:r>
              <a:rPr lang="zh-CN" altLang="en-US" dirty="0"/>
              <a:t>将 “商人的社会责任” 定义为“商人具有</a:t>
            </a:r>
            <a:r>
              <a:rPr lang="zh-CN" altLang="en-US" dirty="0">
                <a:solidFill>
                  <a:srgbClr val="FF0000"/>
                </a:solidFill>
              </a:rPr>
              <a:t>按照社会的目标和价值观</a:t>
            </a:r>
            <a:r>
              <a:rPr lang="zh-CN" altLang="en-US" dirty="0"/>
              <a:t>去确定政策、做出决策和采取行动的义务”。</a:t>
            </a:r>
          </a:p>
        </p:txBody>
      </p:sp>
    </p:spTree>
    <p:extLst>
      <p:ext uri="{BB962C8B-B14F-4D97-AF65-F5344CB8AC3E}">
        <p14:creationId xmlns:p14="http://schemas.microsoft.com/office/powerpoint/2010/main" val="664405879"/>
      </p:ext>
    </p:extLst>
  </p:cSld>
  <p:clrMapOvr>
    <a:masterClrMapping/>
  </p:clrMapOvr>
  <p:transition>
    <p:pu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2E5776-1C2E-49E3-9A5D-C73673A0F395}"/>
              </a:ext>
            </a:extLst>
          </p:cNvPr>
          <p:cNvSpPr>
            <a:spLocks noGrp="1"/>
          </p:cNvSpPr>
          <p:nvPr>
            <p:ph type="title"/>
          </p:nvPr>
        </p:nvSpPr>
        <p:spPr/>
        <p:txBody>
          <a:bodyPr/>
          <a:lstStyle/>
          <a:p>
            <a:r>
              <a:rPr lang="zh-CN" altLang="en-US" dirty="0"/>
              <a:t>万达精准扶贫</a:t>
            </a:r>
          </a:p>
        </p:txBody>
      </p:sp>
      <p:pic>
        <p:nvPicPr>
          <p:cNvPr id="4" name="内容占位符 3">
            <a:extLst>
              <a:ext uri="{FF2B5EF4-FFF2-40B4-BE49-F238E27FC236}">
                <a16:creationId xmlns:a16="http://schemas.microsoft.com/office/drawing/2014/main" id="{B4C15637-F6EB-4F11-A172-11B97F255B14}"/>
              </a:ext>
            </a:extLst>
          </p:cNvPr>
          <p:cNvPicPr>
            <a:picLocks noGrp="1" noChangeAspect="1"/>
          </p:cNvPicPr>
          <p:nvPr>
            <p:ph idx="1"/>
          </p:nvPr>
        </p:nvPicPr>
        <p:blipFill>
          <a:blip r:embed="rId2"/>
          <a:stretch>
            <a:fillRect/>
          </a:stretch>
        </p:blipFill>
        <p:spPr>
          <a:xfrm>
            <a:off x="131258" y="2167370"/>
            <a:ext cx="6734175" cy="4019550"/>
          </a:xfrm>
          <a:prstGeom prst="rect">
            <a:avLst/>
          </a:prstGeom>
        </p:spPr>
      </p:pic>
      <p:pic>
        <p:nvPicPr>
          <p:cNvPr id="5" name="图片 4">
            <a:extLst>
              <a:ext uri="{FF2B5EF4-FFF2-40B4-BE49-F238E27FC236}">
                <a16:creationId xmlns:a16="http://schemas.microsoft.com/office/drawing/2014/main" id="{60B3CAD1-69C2-4886-B6FA-4D00DFAB5CF4}"/>
              </a:ext>
            </a:extLst>
          </p:cNvPr>
          <p:cNvPicPr>
            <a:picLocks noChangeAspect="1"/>
          </p:cNvPicPr>
          <p:nvPr/>
        </p:nvPicPr>
        <p:blipFill>
          <a:blip r:embed="rId3"/>
          <a:stretch>
            <a:fillRect/>
          </a:stretch>
        </p:blipFill>
        <p:spPr>
          <a:xfrm>
            <a:off x="7032099" y="2167370"/>
            <a:ext cx="5028643" cy="3834245"/>
          </a:xfrm>
          <a:prstGeom prst="rect">
            <a:avLst/>
          </a:prstGeom>
        </p:spPr>
      </p:pic>
    </p:spTree>
    <p:extLst>
      <p:ext uri="{BB962C8B-B14F-4D97-AF65-F5344CB8AC3E}">
        <p14:creationId xmlns:p14="http://schemas.microsoft.com/office/powerpoint/2010/main" val="3122988202"/>
      </p:ext>
    </p:extLst>
  </p:cSld>
  <p:clrMapOvr>
    <a:masterClrMapping/>
  </p:clrMapOvr>
  <p:transition>
    <p:push/>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B6BB6D-B5E2-460B-ABAA-0B490FA4F5F3}"/>
              </a:ext>
            </a:extLst>
          </p:cNvPr>
          <p:cNvSpPr>
            <a:spLocks noGrp="1"/>
          </p:cNvSpPr>
          <p:nvPr>
            <p:ph type="title"/>
          </p:nvPr>
        </p:nvSpPr>
        <p:spPr/>
        <p:txBody>
          <a:bodyPr/>
          <a:lstStyle/>
          <a:p>
            <a:r>
              <a:rPr lang="zh-CN" altLang="en-US" dirty="0"/>
              <a:t>贵州丹寨</a:t>
            </a:r>
          </a:p>
        </p:txBody>
      </p:sp>
      <p:pic>
        <p:nvPicPr>
          <p:cNvPr id="5" name="内容占位符 4">
            <a:extLst>
              <a:ext uri="{FF2B5EF4-FFF2-40B4-BE49-F238E27FC236}">
                <a16:creationId xmlns:a16="http://schemas.microsoft.com/office/drawing/2014/main" id="{2BBBEFEF-468E-4BE1-8A91-D562A16719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3865" y="841992"/>
            <a:ext cx="3884396" cy="2587008"/>
          </a:xfrm>
        </p:spPr>
      </p:pic>
      <p:pic>
        <p:nvPicPr>
          <p:cNvPr id="7" name="图片 6">
            <a:extLst>
              <a:ext uri="{FF2B5EF4-FFF2-40B4-BE49-F238E27FC236}">
                <a16:creationId xmlns:a16="http://schemas.microsoft.com/office/drawing/2014/main" id="{77AD320A-5E58-4DC9-947E-754E2AF9B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8385" y="1002742"/>
            <a:ext cx="4762500" cy="2838450"/>
          </a:xfrm>
          <a:prstGeom prst="rect">
            <a:avLst/>
          </a:prstGeom>
        </p:spPr>
      </p:pic>
      <p:pic>
        <p:nvPicPr>
          <p:cNvPr id="11" name="图片 10">
            <a:extLst>
              <a:ext uri="{FF2B5EF4-FFF2-40B4-BE49-F238E27FC236}">
                <a16:creationId xmlns:a16="http://schemas.microsoft.com/office/drawing/2014/main" id="{83EF186F-4AC1-46CD-8E47-CD884374F1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4810" y="3903537"/>
            <a:ext cx="3404185" cy="2689306"/>
          </a:xfrm>
          <a:prstGeom prst="rect">
            <a:avLst/>
          </a:prstGeom>
        </p:spPr>
      </p:pic>
      <p:pic>
        <p:nvPicPr>
          <p:cNvPr id="13" name="图片 12">
            <a:extLst>
              <a:ext uri="{FF2B5EF4-FFF2-40B4-BE49-F238E27FC236}">
                <a16:creationId xmlns:a16="http://schemas.microsoft.com/office/drawing/2014/main" id="{C2053D9C-09BB-4139-BFD6-10EFD8E458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4813" y="3589751"/>
            <a:ext cx="4762500" cy="3171825"/>
          </a:xfrm>
          <a:prstGeom prst="rect">
            <a:avLst/>
          </a:prstGeom>
        </p:spPr>
      </p:pic>
    </p:spTree>
    <p:extLst>
      <p:ext uri="{BB962C8B-B14F-4D97-AF65-F5344CB8AC3E}">
        <p14:creationId xmlns:p14="http://schemas.microsoft.com/office/powerpoint/2010/main" val="3800517140"/>
      </p:ext>
    </p:extLst>
  </p:cSld>
  <p:clrMapOvr>
    <a:masterClrMapping/>
  </p:clrMapOvr>
  <p:transition>
    <p:push/>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E1A448-4776-4D69-A31F-99338098EC3B}"/>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DBEB3148-0B8B-4DF3-92B3-938D29A2F771}"/>
              </a:ext>
            </a:extLst>
          </p:cNvPr>
          <p:cNvPicPr>
            <a:picLocks noGrp="1" noChangeAspect="1"/>
          </p:cNvPicPr>
          <p:nvPr>
            <p:ph idx="1"/>
          </p:nvPr>
        </p:nvPicPr>
        <p:blipFill>
          <a:blip r:embed="rId3"/>
          <a:stretch>
            <a:fillRect/>
          </a:stretch>
        </p:blipFill>
        <p:spPr>
          <a:xfrm>
            <a:off x="2763549" y="1002742"/>
            <a:ext cx="6664902" cy="5232057"/>
          </a:xfrm>
          <a:prstGeom prst="rect">
            <a:avLst/>
          </a:prstGeom>
        </p:spPr>
      </p:pic>
    </p:spTree>
    <p:extLst>
      <p:ext uri="{BB962C8B-B14F-4D97-AF65-F5344CB8AC3E}">
        <p14:creationId xmlns:p14="http://schemas.microsoft.com/office/powerpoint/2010/main" val="1740220683"/>
      </p:ext>
    </p:extLst>
  </p:cSld>
  <p:clrMapOvr>
    <a:masterClrMapping/>
  </p:clrMapOvr>
  <p:transition>
    <p:push/>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E64724-F232-416E-B729-BC4F2C3D0F1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77FF590-493E-47A3-9E5A-0941621DC435}"/>
              </a:ext>
            </a:extLst>
          </p:cNvPr>
          <p:cNvSpPr>
            <a:spLocks noGrp="1"/>
          </p:cNvSpPr>
          <p:nvPr>
            <p:ph idx="1"/>
          </p:nvPr>
        </p:nvSpPr>
        <p:spPr/>
        <p:txBody>
          <a:bodyPr/>
          <a:lstStyle/>
          <a:p>
            <a:r>
              <a:rPr lang="en-US" altLang="zh-CN" dirty="0"/>
              <a:t>2014</a:t>
            </a:r>
            <a:r>
              <a:rPr lang="zh-CN" altLang="en-US" dirty="0"/>
              <a:t>年，项目投资</a:t>
            </a:r>
            <a:r>
              <a:rPr lang="en-US" altLang="zh-CN" dirty="0"/>
              <a:t>7</a:t>
            </a:r>
            <a:r>
              <a:rPr lang="zh-CN" altLang="en-US" dirty="0"/>
              <a:t>亿，</a:t>
            </a:r>
            <a:r>
              <a:rPr lang="en-US" altLang="zh-CN" dirty="0"/>
              <a:t>5</a:t>
            </a:r>
            <a:r>
              <a:rPr lang="zh-CN" altLang="en-US" dirty="0"/>
              <a:t>亿元成立丹寨扶贫专项基金</a:t>
            </a:r>
            <a:endParaRPr lang="en-US" altLang="zh-CN" dirty="0"/>
          </a:p>
          <a:p>
            <a:endParaRPr lang="en-US" altLang="zh-CN" dirty="0"/>
          </a:p>
          <a:p>
            <a:r>
              <a:rPr lang="en-US" altLang="zh-CN" dirty="0"/>
              <a:t>2018</a:t>
            </a:r>
            <a:r>
              <a:rPr lang="zh-CN" altLang="en-US" dirty="0"/>
              <a:t>年接待</a:t>
            </a:r>
            <a:r>
              <a:rPr lang="en-US" altLang="zh-CN" dirty="0"/>
              <a:t>550</a:t>
            </a:r>
            <a:r>
              <a:rPr lang="zh-CN" altLang="en-US" dirty="0"/>
              <a:t>万人次，</a:t>
            </a:r>
            <a:endParaRPr lang="en-US" altLang="zh-CN" dirty="0"/>
          </a:p>
          <a:p>
            <a:endParaRPr lang="en-US" altLang="zh-CN" dirty="0"/>
          </a:p>
          <a:p>
            <a:r>
              <a:rPr lang="zh-CN" altLang="en-US" dirty="0"/>
              <a:t>丹寨县旅游综合收入达</a:t>
            </a:r>
            <a:r>
              <a:rPr lang="en-US" altLang="zh-CN" dirty="0"/>
              <a:t>24.3</a:t>
            </a:r>
            <a:r>
              <a:rPr lang="zh-CN" altLang="en-US" dirty="0"/>
              <a:t>亿元</a:t>
            </a:r>
            <a:endParaRPr lang="en-US" altLang="zh-CN" dirty="0"/>
          </a:p>
          <a:p>
            <a:endParaRPr lang="en-US" altLang="zh-CN" dirty="0"/>
          </a:p>
          <a:p>
            <a:r>
              <a:rPr lang="zh-CN" altLang="en-US" dirty="0"/>
              <a:t>近</a:t>
            </a:r>
            <a:r>
              <a:rPr lang="en-US" altLang="zh-CN" dirty="0"/>
              <a:t>2000</a:t>
            </a:r>
            <a:r>
              <a:rPr lang="zh-CN" altLang="en-US" dirty="0"/>
              <a:t>人就业，带动全县</a:t>
            </a:r>
            <a:r>
              <a:rPr lang="en-US" altLang="zh-CN" dirty="0"/>
              <a:t>1.6</a:t>
            </a:r>
            <a:r>
              <a:rPr lang="zh-CN" altLang="en-US" dirty="0"/>
              <a:t>万贫困人口实现增收。</a:t>
            </a:r>
          </a:p>
        </p:txBody>
      </p:sp>
    </p:spTree>
    <p:extLst>
      <p:ext uri="{BB962C8B-B14F-4D97-AF65-F5344CB8AC3E}">
        <p14:creationId xmlns:p14="http://schemas.microsoft.com/office/powerpoint/2010/main" val="2727660348"/>
      </p:ext>
    </p:extLst>
  </p:cSld>
  <p:clrMapOvr>
    <a:masterClrMapping/>
  </p:clrMapOvr>
  <p:transition>
    <p:push/>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9F0ED-0B1C-48F1-B9EB-B6DC3FA1AA8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E20132D-6FF5-40CF-BB9F-E63C445DE2E8}"/>
              </a:ext>
            </a:extLst>
          </p:cNvPr>
          <p:cNvSpPr>
            <a:spLocks noGrp="1"/>
          </p:cNvSpPr>
          <p:nvPr>
            <p:ph idx="1"/>
          </p:nvPr>
        </p:nvSpPr>
        <p:spPr>
          <a:xfrm>
            <a:off x="3132036" y="2490695"/>
            <a:ext cx="11041227" cy="4785395"/>
          </a:xfrm>
        </p:spPr>
        <p:txBody>
          <a:bodyPr/>
          <a:lstStyle/>
          <a:p>
            <a:pPr marL="0" indent="0">
              <a:buNone/>
            </a:pPr>
            <a:r>
              <a:rPr lang="zh-CN" altLang="en-US" sz="5400" dirty="0"/>
              <a:t>公益事业关联营销</a:t>
            </a:r>
          </a:p>
        </p:txBody>
      </p:sp>
    </p:spTree>
    <p:extLst>
      <p:ext uri="{BB962C8B-B14F-4D97-AF65-F5344CB8AC3E}">
        <p14:creationId xmlns:p14="http://schemas.microsoft.com/office/powerpoint/2010/main" val="4163688220"/>
      </p:ext>
    </p:extLst>
  </p:cSld>
  <p:clrMapOvr>
    <a:masterClrMapping/>
  </p:clrMapOvr>
  <p:transition>
    <p:push/>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公益事业关联营销</a:t>
            </a:r>
          </a:p>
        </p:txBody>
      </p:sp>
      <p:sp>
        <p:nvSpPr>
          <p:cNvPr id="3" name="内容占位符 2"/>
          <p:cNvSpPr>
            <a:spLocks noGrp="1"/>
          </p:cNvSpPr>
          <p:nvPr>
            <p:ph idx="1"/>
          </p:nvPr>
        </p:nvSpPr>
        <p:spPr/>
        <p:txBody>
          <a:bodyPr/>
          <a:lstStyle/>
          <a:p>
            <a:r>
              <a:rPr lang="zh-CN" altLang="en-US" dirty="0"/>
              <a:t>企业承诺基于产品销售额来捐赠某项特殊公益事业。</a:t>
            </a:r>
            <a:endParaRPr lang="en-US" altLang="zh-CN" dirty="0"/>
          </a:p>
          <a:p>
            <a:endParaRPr lang="en-US" altLang="zh-CN" dirty="0"/>
          </a:p>
          <a:p>
            <a:r>
              <a:rPr lang="zh-CN" altLang="en-US" dirty="0"/>
              <a:t>例如，农夫山泉买一瓶水捐一分钱</a:t>
            </a:r>
            <a:endParaRPr lang="en-US" altLang="zh-CN" dirty="0"/>
          </a:p>
          <a:p>
            <a:pPr marL="0" indent="0">
              <a:buNone/>
            </a:pPr>
            <a:endParaRPr lang="en-US" altLang="zh-CN" dirty="0"/>
          </a:p>
          <a:p>
            <a:r>
              <a:rPr lang="zh-CN" altLang="en-US" dirty="0"/>
              <a:t>方便评估社会利益与企业利益</a:t>
            </a:r>
          </a:p>
        </p:txBody>
      </p:sp>
    </p:spTree>
    <p:extLst>
      <p:ext uri="{BB962C8B-B14F-4D97-AF65-F5344CB8AC3E}">
        <p14:creationId xmlns:p14="http://schemas.microsoft.com/office/powerpoint/2010/main" val="3688728295"/>
      </p:ext>
    </p:extLst>
  </p:cSld>
  <p:clrMapOvr>
    <a:masterClrMapping/>
  </p:clrMapOvr>
  <p:transition>
    <p:push/>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麦当劳世界儿童日</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56993" y="1305886"/>
            <a:ext cx="7038181" cy="469798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64" y="3949700"/>
            <a:ext cx="3619500" cy="2908300"/>
          </a:xfrm>
          <a:prstGeom prst="rect">
            <a:avLst/>
          </a:prstGeom>
        </p:spPr>
      </p:pic>
    </p:spTree>
    <p:extLst>
      <p:ext uri="{BB962C8B-B14F-4D97-AF65-F5344CB8AC3E}">
        <p14:creationId xmlns:p14="http://schemas.microsoft.com/office/powerpoint/2010/main" val="2092887900"/>
      </p:ext>
    </p:extLst>
  </p:cSld>
  <p:clrMapOvr>
    <a:masterClrMapping/>
  </p:clrMapOvr>
  <p:transition>
    <p:push/>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项目具体方案</a:t>
            </a:r>
          </a:p>
        </p:txBody>
      </p:sp>
      <p:sp>
        <p:nvSpPr>
          <p:cNvPr id="3" name="内容占位符 2"/>
          <p:cNvSpPr>
            <a:spLocks noGrp="1"/>
          </p:cNvSpPr>
          <p:nvPr>
            <p:ph idx="1"/>
          </p:nvPr>
        </p:nvSpPr>
        <p:spPr/>
        <p:txBody>
          <a:bodyPr/>
          <a:lstStyle/>
          <a:p>
            <a:r>
              <a:rPr lang="en-US" altLang="zh-CN" dirty="0"/>
              <a:t>2002</a:t>
            </a:r>
            <a:r>
              <a:rPr lang="zh-CN" altLang="en-US" dirty="0"/>
              <a:t>年</a:t>
            </a:r>
            <a:r>
              <a:rPr lang="en-US" altLang="zh-CN" dirty="0"/>
              <a:t>11</a:t>
            </a:r>
            <a:r>
              <a:rPr lang="zh-CN" altLang="en-US" dirty="0"/>
              <a:t>月</a:t>
            </a:r>
            <a:r>
              <a:rPr lang="en-US" altLang="zh-CN" dirty="0"/>
              <a:t>20</a:t>
            </a:r>
            <a:r>
              <a:rPr lang="zh-CN" altLang="en-US" dirty="0"/>
              <a:t>日，</a:t>
            </a:r>
            <a:r>
              <a:rPr lang="en-US" altLang="zh-CN" dirty="0"/>
              <a:t>100</a:t>
            </a:r>
            <a:r>
              <a:rPr lang="zh-CN" altLang="en-US" dirty="0"/>
              <a:t>多个国家和地区的麦当劳</a:t>
            </a:r>
            <a:endParaRPr lang="en-US" altLang="zh-CN" dirty="0"/>
          </a:p>
          <a:p>
            <a:endParaRPr lang="en-US" altLang="zh-CN" dirty="0"/>
          </a:p>
          <a:p>
            <a:r>
              <a:rPr lang="zh-CN" altLang="en-US" dirty="0"/>
              <a:t>卖出一个巨无霸、快乐餐、神奇儿童套餐，麦当劳就向</a:t>
            </a:r>
            <a:r>
              <a:rPr lang="zh-CN" altLang="en-US" dirty="0">
                <a:solidFill>
                  <a:srgbClr val="FF0000"/>
                </a:solidFill>
              </a:rPr>
              <a:t>儿童慈善机构</a:t>
            </a:r>
            <a:r>
              <a:rPr lang="zh-CN" altLang="en-US" dirty="0"/>
              <a:t>捐</a:t>
            </a:r>
            <a:r>
              <a:rPr lang="en-US" altLang="zh-CN" dirty="0"/>
              <a:t>1</a:t>
            </a:r>
            <a:r>
              <a:rPr lang="zh-CN" altLang="en-US" dirty="0"/>
              <a:t>美元</a:t>
            </a:r>
            <a:endParaRPr lang="en-US" altLang="zh-CN" dirty="0"/>
          </a:p>
          <a:p>
            <a:endParaRPr lang="en-US" altLang="zh-CN" dirty="0"/>
          </a:p>
          <a:p>
            <a:r>
              <a:rPr lang="zh-CN" altLang="en-US" dirty="0"/>
              <a:t>传播媒介：互联网、邮件、电视、广播、集会（席琳迪翁）</a:t>
            </a:r>
          </a:p>
        </p:txBody>
      </p:sp>
    </p:spTree>
    <p:extLst>
      <p:ext uri="{BB962C8B-B14F-4D97-AF65-F5344CB8AC3E}">
        <p14:creationId xmlns:p14="http://schemas.microsoft.com/office/powerpoint/2010/main" val="4011943289"/>
      </p:ext>
    </p:extLst>
  </p:cSld>
  <p:clrMapOvr>
    <a:masterClrMapping/>
  </p:clrMapOvr>
  <p:transition>
    <p:push/>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项目效果</a:t>
            </a:r>
          </a:p>
        </p:txBody>
      </p:sp>
      <p:sp>
        <p:nvSpPr>
          <p:cNvPr id="3" name="内容占位符 2"/>
          <p:cNvSpPr>
            <a:spLocks noGrp="1"/>
          </p:cNvSpPr>
          <p:nvPr>
            <p:ph idx="1"/>
          </p:nvPr>
        </p:nvSpPr>
        <p:spPr/>
        <p:txBody>
          <a:bodyPr/>
          <a:lstStyle/>
          <a:p>
            <a:r>
              <a:rPr lang="zh-CN" altLang="en-US" dirty="0"/>
              <a:t>捐赠</a:t>
            </a:r>
            <a:r>
              <a:rPr lang="en-US" altLang="zh-CN" dirty="0"/>
              <a:t>1200</a:t>
            </a:r>
            <a:r>
              <a:rPr lang="zh-CN" altLang="en-US" dirty="0"/>
              <a:t>多万美元</a:t>
            </a:r>
            <a:endParaRPr lang="en-US" altLang="zh-CN" dirty="0"/>
          </a:p>
          <a:p>
            <a:endParaRPr lang="en-US" altLang="zh-CN" dirty="0"/>
          </a:p>
          <a:p>
            <a:r>
              <a:rPr lang="zh-CN" altLang="en-US" dirty="0"/>
              <a:t>不同国家和地区的销售额均有增长</a:t>
            </a:r>
            <a:r>
              <a:rPr lang="en-US" altLang="zh-CN" dirty="0"/>
              <a:t>5%—300%</a:t>
            </a:r>
          </a:p>
          <a:p>
            <a:endParaRPr lang="zh-CN" altLang="en-US" dirty="0"/>
          </a:p>
        </p:txBody>
      </p:sp>
    </p:spTree>
    <p:extLst>
      <p:ext uri="{BB962C8B-B14F-4D97-AF65-F5344CB8AC3E}">
        <p14:creationId xmlns:p14="http://schemas.microsoft.com/office/powerpoint/2010/main" val="2277526861"/>
      </p:ext>
    </p:extLst>
  </p:cSld>
  <p:clrMapOvr>
    <a:masterClrMapping/>
  </p:clrMapOvr>
  <p:transition>
    <p:push/>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项目评价</a:t>
            </a:r>
          </a:p>
        </p:txBody>
      </p:sp>
      <p:sp>
        <p:nvSpPr>
          <p:cNvPr id="4" name="内容占位符 2"/>
          <p:cNvSpPr>
            <a:spLocks noGrp="1"/>
          </p:cNvSpPr>
          <p:nvPr>
            <p:ph idx="1"/>
          </p:nvPr>
        </p:nvSpPr>
        <p:spPr/>
        <p:txBody>
          <a:bodyPr/>
          <a:lstStyle/>
          <a:p>
            <a:r>
              <a:rPr lang="zh-CN" altLang="en-US" dirty="0"/>
              <a:t>与业务、使命相关</a:t>
            </a:r>
            <a:endParaRPr lang="en-US" altLang="zh-CN" dirty="0"/>
          </a:p>
          <a:p>
            <a:r>
              <a:rPr lang="zh-CN" altLang="en-US" dirty="0"/>
              <a:t>能引起广泛关注</a:t>
            </a:r>
            <a:endParaRPr lang="en-US" altLang="zh-CN" dirty="0"/>
          </a:p>
          <a:p>
            <a:r>
              <a:rPr lang="zh-CN" altLang="en-US" dirty="0"/>
              <a:t>前瞻性</a:t>
            </a:r>
            <a:endParaRPr lang="en-US" altLang="zh-CN" dirty="0"/>
          </a:p>
          <a:p>
            <a:r>
              <a:rPr lang="zh-CN" altLang="en-US" dirty="0"/>
              <a:t>明确的目标受众</a:t>
            </a:r>
            <a:endParaRPr lang="en-US" altLang="zh-CN" dirty="0"/>
          </a:p>
          <a:p>
            <a:r>
              <a:rPr lang="zh-CN" altLang="en-US" dirty="0"/>
              <a:t>简单合理的方案</a:t>
            </a:r>
            <a:endParaRPr lang="en-US" altLang="zh-CN" dirty="0"/>
          </a:p>
          <a:p>
            <a:r>
              <a:rPr lang="zh-CN" altLang="en-US" dirty="0"/>
              <a:t>可靠的合作机构</a:t>
            </a:r>
            <a:endParaRPr lang="en-US" altLang="zh-CN" dirty="0"/>
          </a:p>
          <a:p>
            <a:endParaRPr lang="en-US" altLang="zh-CN" dirty="0"/>
          </a:p>
          <a:p>
            <a:endParaRPr lang="zh-CN" altLang="en-US" dirty="0"/>
          </a:p>
        </p:txBody>
      </p:sp>
      <p:pic>
        <p:nvPicPr>
          <p:cNvPr id="5" name="图片 4">
            <a:extLst>
              <a:ext uri="{FF2B5EF4-FFF2-40B4-BE49-F238E27FC236}">
                <a16:creationId xmlns:a16="http://schemas.microsoft.com/office/drawing/2014/main" id="{7C00EA9B-D4AD-435D-B30B-C064D80271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7994" y="1260775"/>
            <a:ext cx="4383232" cy="4865388"/>
          </a:xfrm>
          <a:prstGeom prst="rect">
            <a:avLst/>
          </a:prstGeom>
        </p:spPr>
      </p:pic>
    </p:spTree>
    <p:extLst>
      <p:ext uri="{BB962C8B-B14F-4D97-AF65-F5344CB8AC3E}">
        <p14:creationId xmlns:p14="http://schemas.microsoft.com/office/powerpoint/2010/main" val="1984581666"/>
      </p:ext>
    </p:extLst>
  </p:cSld>
  <p:clrMapOvr>
    <a:masterClrMapping/>
  </p:clrMapOvr>
  <p:transition>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CSR</a:t>
            </a:r>
            <a:r>
              <a:rPr lang="zh-CN" altLang="en-US" dirty="0"/>
              <a:t>的定义</a:t>
            </a:r>
          </a:p>
        </p:txBody>
      </p:sp>
      <p:sp>
        <p:nvSpPr>
          <p:cNvPr id="3" name="内容占位符 2"/>
          <p:cNvSpPr>
            <a:spLocks noGrp="1"/>
          </p:cNvSpPr>
          <p:nvPr>
            <p:ph idx="1"/>
          </p:nvPr>
        </p:nvSpPr>
        <p:spPr/>
        <p:txBody>
          <a:bodyPr/>
          <a:lstStyle/>
          <a:p>
            <a:r>
              <a:rPr lang="en-US" altLang="zh-CN" dirty="0" err="1"/>
              <a:t>Mcguire</a:t>
            </a:r>
            <a:r>
              <a:rPr lang="zh-CN" altLang="en-US" dirty="0"/>
              <a:t>（</a:t>
            </a:r>
            <a:r>
              <a:rPr lang="en-US" altLang="zh-CN" dirty="0"/>
              <a:t>1963</a:t>
            </a:r>
            <a:r>
              <a:rPr lang="zh-CN" altLang="en-US" dirty="0"/>
              <a:t>）将企业社会责任定义为“企业所需承担的</a:t>
            </a:r>
            <a:r>
              <a:rPr lang="zh-CN" altLang="en-US" dirty="0">
                <a:solidFill>
                  <a:srgbClr val="FF0000"/>
                </a:solidFill>
              </a:rPr>
              <a:t>经济和法律义务之外</a:t>
            </a:r>
            <a:r>
              <a:rPr lang="zh-CN" altLang="en-US" dirty="0"/>
              <a:t>的其他社会责任</a:t>
            </a:r>
            <a:endParaRPr lang="en-US" altLang="zh-CN" dirty="0"/>
          </a:p>
          <a:p>
            <a:endParaRPr lang="en-US" altLang="zh-CN" dirty="0"/>
          </a:p>
          <a:p>
            <a:r>
              <a:rPr lang="en-US" altLang="zh-CN" dirty="0"/>
              <a:t>Davis</a:t>
            </a:r>
            <a:r>
              <a:rPr lang="zh-CN" altLang="en-US" dirty="0"/>
              <a:t>（</a:t>
            </a:r>
            <a:r>
              <a:rPr lang="en-US" altLang="zh-CN" dirty="0"/>
              <a:t>1973</a:t>
            </a:r>
            <a:r>
              <a:rPr lang="zh-CN" altLang="en-US" dirty="0"/>
              <a:t>）将企业社会责任定义为“企业对超越了</a:t>
            </a:r>
            <a:r>
              <a:rPr lang="zh-CN" altLang="en-US" dirty="0">
                <a:solidFill>
                  <a:srgbClr val="FF0000"/>
                </a:solidFill>
              </a:rPr>
              <a:t>经济、技术、法律</a:t>
            </a:r>
            <a:r>
              <a:rPr lang="zh-CN" altLang="en-US" dirty="0"/>
              <a:t>要求事务的回应与关注</a:t>
            </a:r>
            <a:endParaRPr lang="en-US" altLang="zh-CN" dirty="0"/>
          </a:p>
          <a:p>
            <a:endParaRPr lang="en-US" altLang="zh-CN" dirty="0"/>
          </a:p>
          <a:p>
            <a:r>
              <a:rPr lang="en-US" altLang="zh-CN" dirty="0" err="1"/>
              <a:t>Eells</a:t>
            </a:r>
            <a:r>
              <a:rPr lang="zh-CN" altLang="en-US" dirty="0"/>
              <a:t>和</a:t>
            </a:r>
            <a:r>
              <a:rPr lang="en-US" altLang="zh-CN" dirty="0"/>
              <a:t>Walton </a:t>
            </a:r>
            <a:r>
              <a:rPr lang="zh-CN" altLang="en-US" dirty="0"/>
              <a:t>（</a:t>
            </a:r>
            <a:r>
              <a:rPr lang="en-US" altLang="zh-CN" dirty="0"/>
              <a:t>1974</a:t>
            </a:r>
            <a:r>
              <a:rPr lang="zh-CN" altLang="en-US" dirty="0"/>
              <a:t>）将企业社会责任定义为“对超越了</a:t>
            </a:r>
            <a:r>
              <a:rPr lang="zh-CN" altLang="en-US" dirty="0">
                <a:solidFill>
                  <a:srgbClr val="FF0000"/>
                </a:solidFill>
              </a:rPr>
              <a:t>经济</a:t>
            </a:r>
            <a:r>
              <a:rPr lang="zh-CN" altLang="en-US" dirty="0"/>
              <a:t>的社会需求与目标的关注”</a:t>
            </a:r>
          </a:p>
        </p:txBody>
      </p:sp>
    </p:spTree>
    <p:extLst>
      <p:ext uri="{BB962C8B-B14F-4D97-AF65-F5344CB8AC3E}">
        <p14:creationId xmlns:p14="http://schemas.microsoft.com/office/powerpoint/2010/main" val="589965810"/>
      </p:ext>
    </p:extLst>
  </p:cSld>
  <p:clrMapOvr>
    <a:masterClrMapping/>
  </p:clrMapOvr>
  <p:transition>
    <p:push/>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297" y="230352"/>
            <a:ext cx="10131972" cy="62142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33033956"/>
      </p:ext>
    </p:extLst>
  </p:cSld>
  <p:clrMapOvr>
    <a:masterClrMapping/>
  </p:clrMapOvr>
  <p:transition>
    <p:push/>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蚂蚁森林</a:t>
            </a:r>
          </a:p>
        </p:txBody>
      </p:sp>
      <p:sp>
        <p:nvSpPr>
          <p:cNvPr id="4" name="内容占位符 2"/>
          <p:cNvSpPr>
            <a:spLocks noGrp="1"/>
          </p:cNvSpPr>
          <p:nvPr>
            <p:ph idx="1"/>
          </p:nvPr>
        </p:nvSpPr>
        <p:spPr>
          <a:xfrm>
            <a:off x="527381" y="1340768"/>
            <a:ext cx="4895957" cy="4785395"/>
          </a:xfrm>
        </p:spPr>
        <p:txBody>
          <a:bodyPr/>
          <a:lstStyle/>
          <a:p>
            <a:r>
              <a:rPr lang="zh-CN" altLang="en-US" dirty="0"/>
              <a:t>用户通过步行、地铁出行、在线缴纳水电煤气费、网上缴交通罚单、网络挂号、网络购票、骑共享单车等行为，就会</a:t>
            </a:r>
            <a:r>
              <a:rPr lang="zh-CN" altLang="en-US" dirty="0">
                <a:solidFill>
                  <a:srgbClr val="FF0000"/>
                </a:solidFill>
              </a:rPr>
              <a:t>减少相应的碳排放量并生成能量</a:t>
            </a:r>
            <a:r>
              <a:rPr lang="zh-CN" altLang="en-US" dirty="0"/>
              <a:t>，可以用来在支付宝里养一棵虚拟的树。</a:t>
            </a:r>
            <a:endParaRPr lang="en-US" altLang="zh-CN" dirty="0"/>
          </a:p>
          <a:p>
            <a:endParaRPr lang="en-US" altLang="zh-CN" dirty="0"/>
          </a:p>
          <a:p>
            <a:endParaRPr lang="en-US" altLang="zh-CN" dirty="0"/>
          </a:p>
          <a:p>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7738" y="1225154"/>
            <a:ext cx="4958709" cy="449383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948426401"/>
      </p:ext>
    </p:extLst>
  </p:cSld>
  <p:clrMapOvr>
    <a:masterClrMapping/>
  </p:clrMapOvr>
  <p:transition>
    <p:push/>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能量机制</a:t>
            </a:r>
          </a:p>
        </p:txBody>
      </p:sp>
      <p:sp>
        <p:nvSpPr>
          <p:cNvPr id="3" name="内容占位符 2"/>
          <p:cNvSpPr>
            <a:spLocks noGrp="1"/>
          </p:cNvSpPr>
          <p:nvPr>
            <p:ph idx="1"/>
          </p:nvPr>
        </p:nvSpPr>
        <p:spPr/>
        <p:txBody>
          <a:bodyPr/>
          <a:lstStyle/>
          <a:p>
            <a:r>
              <a:rPr lang="zh-CN" altLang="en-US" dirty="0"/>
              <a:t>生成能量，需要过</a:t>
            </a:r>
            <a:r>
              <a:rPr lang="en-US" altLang="zh-CN" dirty="0"/>
              <a:t>24</a:t>
            </a:r>
            <a:r>
              <a:rPr lang="zh-CN" altLang="en-US" dirty="0"/>
              <a:t>个小时才能收取</a:t>
            </a:r>
          </a:p>
        </p:txBody>
      </p:sp>
      <p:pic>
        <p:nvPicPr>
          <p:cNvPr id="5" name="图片 4"/>
          <p:cNvPicPr>
            <a:picLocks noChangeAspect="1"/>
          </p:cNvPicPr>
          <p:nvPr/>
        </p:nvPicPr>
        <p:blipFill>
          <a:blip r:embed="rId3"/>
          <a:stretch>
            <a:fillRect/>
          </a:stretch>
        </p:blipFill>
        <p:spPr>
          <a:xfrm>
            <a:off x="7262650" y="1402298"/>
            <a:ext cx="3013238" cy="4662334"/>
          </a:xfrm>
          <a:prstGeom prst="rect">
            <a:avLst/>
          </a:prstGeom>
        </p:spPr>
      </p:pic>
      <p:pic>
        <p:nvPicPr>
          <p:cNvPr id="7" name="图片 6"/>
          <p:cNvPicPr>
            <a:picLocks noChangeAspect="1"/>
          </p:cNvPicPr>
          <p:nvPr/>
        </p:nvPicPr>
        <p:blipFill>
          <a:blip r:embed="rId4"/>
          <a:stretch>
            <a:fillRect/>
          </a:stretch>
        </p:blipFill>
        <p:spPr>
          <a:xfrm>
            <a:off x="767747" y="2011910"/>
            <a:ext cx="4091903" cy="4683180"/>
          </a:xfrm>
          <a:prstGeom prst="rect">
            <a:avLst/>
          </a:prstGeom>
        </p:spPr>
      </p:pic>
    </p:spTree>
    <p:extLst>
      <p:ext uri="{BB962C8B-B14F-4D97-AF65-F5344CB8AC3E}">
        <p14:creationId xmlns:p14="http://schemas.microsoft.com/office/powerpoint/2010/main" val="4002692783"/>
      </p:ext>
    </p:extLst>
  </p:cSld>
  <p:clrMapOvr>
    <a:masterClrMapping/>
  </p:clrMapOvr>
  <p:transition>
    <p:push/>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1870842" y="173859"/>
            <a:ext cx="3363310" cy="6563206"/>
          </a:xfrm>
          <a:prstGeom prst="rect">
            <a:avLst/>
          </a:prstGeom>
        </p:spPr>
      </p:pic>
      <p:pic>
        <p:nvPicPr>
          <p:cNvPr id="5" name="内容占位符 3"/>
          <p:cNvPicPr>
            <a:picLocks noChangeAspect="1"/>
          </p:cNvPicPr>
          <p:nvPr/>
        </p:nvPicPr>
        <p:blipFill>
          <a:blip r:embed="rId4"/>
          <a:stretch>
            <a:fillRect/>
          </a:stretch>
        </p:blipFill>
        <p:spPr>
          <a:xfrm>
            <a:off x="6643764" y="173859"/>
            <a:ext cx="3652191" cy="7831924"/>
          </a:xfrm>
          <a:prstGeom prst="rect">
            <a:avLst/>
          </a:prstGeom>
        </p:spPr>
      </p:pic>
    </p:spTree>
    <p:extLst>
      <p:ext uri="{BB962C8B-B14F-4D97-AF65-F5344CB8AC3E}">
        <p14:creationId xmlns:p14="http://schemas.microsoft.com/office/powerpoint/2010/main" val="2921677880"/>
      </p:ext>
    </p:extLst>
  </p:cSld>
  <p:clrMapOvr>
    <a:masterClrMapping/>
  </p:clrMapOvr>
  <p:transition>
    <p:push/>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862" y="0"/>
            <a:ext cx="3346878" cy="6858000"/>
          </a:xfrm>
          <a:prstGeom prst="rect">
            <a:avLst/>
          </a:prstGeom>
        </p:spPr>
      </p:pic>
      <p:pic>
        <p:nvPicPr>
          <p:cNvPr id="3"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8895" y="39414"/>
            <a:ext cx="3161271" cy="6779172"/>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47444" y="0"/>
            <a:ext cx="3566487" cy="6858000"/>
          </a:xfrm>
          <a:prstGeom prst="rect">
            <a:avLst/>
          </a:prstGeom>
        </p:spPr>
      </p:pic>
    </p:spTree>
    <p:extLst>
      <p:ext uri="{BB962C8B-B14F-4D97-AF65-F5344CB8AC3E}">
        <p14:creationId xmlns:p14="http://schemas.microsoft.com/office/powerpoint/2010/main" val="2285806659"/>
      </p:ext>
    </p:extLst>
  </p:cSld>
  <p:clrMapOvr>
    <a:masterClrMapping/>
  </p:clrMapOvr>
  <p:transition>
    <p:push/>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为了家园，我们</a:t>
            </a:r>
            <a:r>
              <a:rPr lang="en-US" altLang="zh-CN" dirty="0"/>
              <a:t>179</a:t>
            </a:r>
            <a:endParaRPr lang="zh-CN" altLang="en-US" dirty="0"/>
          </a:p>
        </p:txBody>
      </p:sp>
      <p:sp>
        <p:nvSpPr>
          <p:cNvPr id="3" name="内容占位符 2"/>
          <p:cNvSpPr>
            <a:spLocks noGrp="1"/>
          </p:cNvSpPr>
          <p:nvPr>
            <p:ph idx="1"/>
          </p:nvPr>
        </p:nvSpPr>
        <p:spPr/>
        <p:txBody>
          <a:bodyPr/>
          <a:lstStyle/>
          <a:p>
            <a:r>
              <a:rPr lang="en-US" altLang="zh-CN" dirty="0"/>
              <a:t>179</a:t>
            </a:r>
            <a:r>
              <a:rPr lang="zh-CN" altLang="en-US" dirty="0"/>
              <a:t>的谐音“一起走”</a:t>
            </a:r>
            <a:endParaRPr lang="en-US" altLang="zh-CN" dirty="0"/>
          </a:p>
          <a:p>
            <a:endParaRPr lang="en-US" altLang="zh-CN" dirty="0"/>
          </a:p>
          <a:p>
            <a:r>
              <a:rPr lang="zh-CN" altLang="en-US" dirty="0"/>
              <a:t>入门级树种梭梭树，一生平均能够吸收二氧化碳</a:t>
            </a:r>
            <a:r>
              <a:rPr lang="en-US" altLang="zh-CN" dirty="0"/>
              <a:t>17.9kg</a:t>
            </a:r>
          </a:p>
          <a:p>
            <a:endParaRPr lang="en-US" altLang="zh-CN" dirty="0"/>
          </a:p>
          <a:p>
            <a:endParaRPr lang="zh-CN" altLang="en-US" dirty="0"/>
          </a:p>
        </p:txBody>
      </p:sp>
      <p:pic>
        <p:nvPicPr>
          <p:cNvPr id="4" name="图片 3"/>
          <p:cNvPicPr>
            <a:picLocks noChangeAspect="1"/>
          </p:cNvPicPr>
          <p:nvPr/>
        </p:nvPicPr>
        <p:blipFill>
          <a:blip r:embed="rId3"/>
          <a:stretch>
            <a:fillRect/>
          </a:stretch>
        </p:blipFill>
        <p:spPr>
          <a:xfrm>
            <a:off x="732275" y="2882789"/>
            <a:ext cx="5114925" cy="3581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88595867"/>
      </p:ext>
    </p:extLst>
  </p:cSld>
  <p:clrMapOvr>
    <a:masterClrMapping/>
  </p:clrMapOvr>
  <p:transition>
    <p:push/>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社交属性</a:t>
            </a:r>
          </a:p>
        </p:txBody>
      </p:sp>
      <p:pic>
        <p:nvPicPr>
          <p:cNvPr id="4" name="内容占位符 3"/>
          <p:cNvPicPr>
            <a:picLocks noGrp="1" noChangeAspect="1"/>
          </p:cNvPicPr>
          <p:nvPr>
            <p:ph idx="1"/>
          </p:nvPr>
        </p:nvPicPr>
        <p:blipFill>
          <a:blip r:embed="rId3"/>
          <a:stretch>
            <a:fillRect/>
          </a:stretch>
        </p:blipFill>
        <p:spPr>
          <a:xfrm>
            <a:off x="660045" y="4671721"/>
            <a:ext cx="2755818" cy="1863262"/>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77860" y="894529"/>
            <a:ext cx="2514423" cy="5392040"/>
          </a:xfrm>
          <a:prstGeom prst="rect">
            <a:avLst/>
          </a:prstGeom>
        </p:spPr>
      </p:pic>
      <p:pic>
        <p:nvPicPr>
          <p:cNvPr id="6" name="图片 5"/>
          <p:cNvPicPr>
            <a:picLocks noChangeAspect="1"/>
          </p:cNvPicPr>
          <p:nvPr/>
        </p:nvPicPr>
        <p:blipFill>
          <a:blip r:embed="rId5"/>
          <a:stretch>
            <a:fillRect/>
          </a:stretch>
        </p:blipFill>
        <p:spPr>
          <a:xfrm>
            <a:off x="8464945" y="641200"/>
            <a:ext cx="3619500" cy="5676900"/>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472" y="1864999"/>
            <a:ext cx="5340933" cy="2286587"/>
          </a:xfrm>
          <a:prstGeom prst="rect">
            <a:avLst/>
          </a:prstGeom>
        </p:spPr>
      </p:pic>
    </p:spTree>
    <p:extLst>
      <p:ext uri="{BB962C8B-B14F-4D97-AF65-F5344CB8AC3E}">
        <p14:creationId xmlns:p14="http://schemas.microsoft.com/office/powerpoint/2010/main" val="1360566029"/>
      </p:ext>
    </p:extLst>
  </p:cSld>
  <p:clrMapOvr>
    <a:masterClrMapping/>
  </p:clrMapOvr>
  <p:transition>
    <p:push/>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项目规模</a:t>
            </a:r>
          </a:p>
        </p:txBody>
      </p:sp>
      <p:sp>
        <p:nvSpPr>
          <p:cNvPr id="3" name="内容占位符 2"/>
          <p:cNvSpPr>
            <a:spLocks noGrp="1"/>
          </p:cNvSpPr>
          <p:nvPr>
            <p:ph idx="1"/>
          </p:nvPr>
        </p:nvSpPr>
        <p:spPr/>
        <p:txBody>
          <a:bodyPr/>
          <a:lstStyle/>
          <a:p>
            <a:r>
              <a:rPr lang="en-US" altLang="zh-CN" dirty="0"/>
              <a:t>2018</a:t>
            </a:r>
            <a:r>
              <a:rPr lang="zh-CN" altLang="en-US" dirty="0"/>
              <a:t>年底，投入超过</a:t>
            </a:r>
            <a:r>
              <a:rPr lang="en-US" altLang="zh-CN" dirty="0"/>
              <a:t>5</a:t>
            </a:r>
            <a:r>
              <a:rPr lang="zh-CN" altLang="en-US" dirty="0"/>
              <a:t>亿元</a:t>
            </a:r>
            <a:endParaRPr lang="en-US" altLang="zh-CN" dirty="0"/>
          </a:p>
          <a:p>
            <a:endParaRPr lang="en-US" altLang="zh-CN" dirty="0"/>
          </a:p>
          <a:p>
            <a:r>
              <a:rPr lang="zh-CN" altLang="en-US" dirty="0"/>
              <a:t>截至</a:t>
            </a:r>
            <a:r>
              <a:rPr lang="en-US" altLang="zh-CN" dirty="0"/>
              <a:t>2018</a:t>
            </a:r>
            <a:r>
              <a:rPr lang="zh-CN" altLang="en-US" dirty="0"/>
              <a:t>年底，蚂蚁森林的参与者已经多达</a:t>
            </a:r>
            <a:r>
              <a:rPr lang="en-US" altLang="zh-CN" dirty="0"/>
              <a:t>3.5</a:t>
            </a:r>
            <a:r>
              <a:rPr lang="zh-CN" altLang="en-US" dirty="0"/>
              <a:t>亿人，种植和维护真树</a:t>
            </a:r>
            <a:r>
              <a:rPr lang="en-US" altLang="zh-CN" dirty="0"/>
              <a:t>5552</a:t>
            </a:r>
            <a:r>
              <a:rPr lang="zh-CN" altLang="en-US" dirty="0"/>
              <a:t>万棵，种植面积超过</a:t>
            </a:r>
            <a:r>
              <a:rPr lang="en-US" altLang="zh-CN" dirty="0"/>
              <a:t>76</a:t>
            </a:r>
            <a:r>
              <a:rPr lang="zh-CN" altLang="en-US" dirty="0"/>
              <a:t>万亩，预计控沙超过百万亩。</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216002672"/>
      </p:ext>
    </p:extLst>
  </p:cSld>
  <p:clrMapOvr>
    <a:masterClrMapping/>
  </p:clrMapOvr>
  <p:transition>
    <p:push/>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合作伙伴</a:t>
            </a:r>
          </a:p>
        </p:txBody>
      </p:sp>
      <p:sp>
        <p:nvSpPr>
          <p:cNvPr id="3" name="内容占位符 2"/>
          <p:cNvSpPr>
            <a:spLocks noGrp="1"/>
          </p:cNvSpPr>
          <p:nvPr>
            <p:ph idx="1"/>
          </p:nvPr>
        </p:nvSpPr>
        <p:spPr>
          <a:xfrm>
            <a:off x="575386" y="1288216"/>
            <a:ext cx="11041227" cy="4785395"/>
          </a:xfrm>
        </p:spPr>
        <p:txBody>
          <a:bodyPr/>
          <a:lstStyle/>
          <a:p>
            <a:r>
              <a:rPr lang="zh-CN" altLang="en-US" dirty="0"/>
              <a:t>阿拉善</a:t>
            </a:r>
            <a:r>
              <a:rPr lang="en-US" altLang="zh-CN" dirty="0"/>
              <a:t>SEE</a:t>
            </a:r>
            <a:r>
              <a:rPr lang="zh-CN" altLang="en-US" dirty="0"/>
              <a:t>基金会</a:t>
            </a:r>
            <a:endParaRPr lang="en-US" altLang="zh-CN" dirty="0"/>
          </a:p>
          <a:p>
            <a:pPr marL="0" indent="0">
              <a:buNone/>
            </a:pPr>
            <a:r>
              <a:rPr lang="zh-CN" altLang="en-US" dirty="0"/>
              <a:t>中国本土最大的环境保护组织，</a:t>
            </a:r>
            <a:r>
              <a:rPr lang="en-US" altLang="zh-CN" dirty="0"/>
              <a:t>2014</a:t>
            </a:r>
            <a:r>
              <a:rPr lang="zh-CN" altLang="en-US" dirty="0"/>
              <a:t>年转型为公募基金会，</a:t>
            </a:r>
            <a:r>
              <a:rPr lang="en-US" altLang="zh-CN" dirty="0"/>
              <a:t>2018</a:t>
            </a:r>
            <a:r>
              <a:rPr lang="zh-CN" altLang="en-US" dirty="0"/>
              <a:t>年接收捐赠</a:t>
            </a:r>
            <a:r>
              <a:rPr lang="en-US" altLang="zh-CN" dirty="0"/>
              <a:t>2</a:t>
            </a:r>
            <a:r>
              <a:rPr lang="zh-CN" altLang="en-US" dirty="0"/>
              <a:t>亿</a:t>
            </a:r>
            <a:endParaRPr lang="en-US" altLang="zh-CN" dirty="0"/>
          </a:p>
          <a:p>
            <a:pPr marL="0" indent="0">
              <a:buNone/>
            </a:pPr>
            <a:endParaRPr lang="en-US" altLang="zh-CN" dirty="0"/>
          </a:p>
          <a:p>
            <a:pPr>
              <a:buFont typeface="Arial" panose="020B0604020202020204" pitchFamily="34" charset="0"/>
              <a:buChar char="•"/>
            </a:pPr>
            <a:r>
              <a:rPr lang="zh-CN" altLang="en-US" dirty="0"/>
              <a:t>中国绿化基金会</a:t>
            </a:r>
            <a:endParaRPr lang="en-US" altLang="zh-CN" dirty="0"/>
          </a:p>
          <a:p>
            <a:pPr marL="0" indent="0">
              <a:buNone/>
            </a:pPr>
            <a:r>
              <a:rPr lang="zh-CN" altLang="en-US" dirty="0"/>
              <a:t>政府背景基金会（名誉主席贾庆林、相关部门领导）</a:t>
            </a:r>
            <a:endParaRPr lang="en-US" altLang="zh-CN" dirty="0"/>
          </a:p>
          <a:p>
            <a:pPr marL="0" indent="0">
              <a:buNone/>
            </a:pPr>
            <a:endParaRPr lang="en-US" altLang="zh-CN" dirty="0"/>
          </a:p>
          <a:p>
            <a:pPr>
              <a:buFont typeface="Arial" panose="020B0604020202020204" pitchFamily="34" charset="0"/>
              <a:buChar char="•"/>
            </a:pPr>
            <a:r>
              <a:rPr lang="zh-CN" altLang="en-US" dirty="0"/>
              <a:t>亿利集团（公益基金会）</a:t>
            </a:r>
            <a:endParaRPr lang="en-US" altLang="zh-CN" dirty="0"/>
          </a:p>
          <a:p>
            <a:pPr marL="0" indent="0">
              <a:buNone/>
            </a:pPr>
            <a:r>
              <a:rPr lang="zh-CN" altLang="en-US" dirty="0"/>
              <a:t>生态修复与洁能环保产业集团</a:t>
            </a:r>
            <a:endParaRPr lang="en-US" altLang="zh-CN" dirty="0"/>
          </a:p>
          <a:p>
            <a:pPr marL="0" indent="0">
              <a:buNone/>
            </a:pPr>
            <a:endParaRPr lang="en-US" altLang="zh-CN" dirty="0"/>
          </a:p>
          <a:p>
            <a:pPr>
              <a:buFont typeface="Arial" panose="020B0604020202020204" pitchFamily="34" charset="0"/>
              <a:buChar char="•"/>
            </a:pPr>
            <a:r>
              <a:rPr lang="zh-CN" altLang="en-US" dirty="0"/>
              <a:t>其他</a:t>
            </a:r>
            <a:endParaRPr lang="en-US" altLang="zh-CN" dirty="0"/>
          </a:p>
          <a:p>
            <a:pPr marL="0" indent="0">
              <a:buNone/>
            </a:pPr>
            <a:r>
              <a:rPr lang="en-US" altLang="zh-CN" dirty="0" err="1"/>
              <a:t>Ofo</a:t>
            </a:r>
            <a:r>
              <a:rPr lang="zh-CN" altLang="en-US" dirty="0"/>
              <a:t>、闲鱼、钉钉、发票管家</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zh-CN" altLang="en-US" dirty="0"/>
          </a:p>
        </p:txBody>
      </p:sp>
    </p:spTree>
    <p:extLst>
      <p:ext uri="{BB962C8B-B14F-4D97-AF65-F5344CB8AC3E}">
        <p14:creationId xmlns:p14="http://schemas.microsoft.com/office/powerpoint/2010/main" val="2513129406"/>
      </p:ext>
    </p:extLst>
  </p:cSld>
  <p:clrMapOvr>
    <a:masterClrMapping/>
  </p:clrMapOvr>
  <p:transition>
    <p:push/>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对社会的影响</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8351" y="1267866"/>
            <a:ext cx="4586736" cy="4784725"/>
          </a:xfrm>
        </p:spPr>
      </p:pic>
      <p:sp>
        <p:nvSpPr>
          <p:cNvPr id="5" name="矩形 4"/>
          <p:cNvSpPr/>
          <p:nvPr/>
        </p:nvSpPr>
        <p:spPr>
          <a:xfrm>
            <a:off x="5641910" y="1528961"/>
            <a:ext cx="6096000" cy="3970318"/>
          </a:xfrm>
          <a:prstGeom prst="rect">
            <a:avLst/>
          </a:prstGeom>
        </p:spPr>
        <p:txBody>
          <a:bodyPr>
            <a:spAutoFit/>
          </a:bodyPr>
          <a:lstStyle/>
          <a:p>
            <a:pPr marL="285750" indent="-285750">
              <a:buFont typeface="Wingdings" panose="05000000000000000000" pitchFamily="2" charset="2"/>
              <a:buChar char="l"/>
            </a:pPr>
            <a:r>
              <a:rPr lang="zh-CN" altLang="en-US" dirty="0"/>
              <a:t>库布其沙漠森林覆盖率、植被覆盖率已分别由</a:t>
            </a:r>
            <a:r>
              <a:rPr lang="en-US" altLang="zh-CN" dirty="0"/>
              <a:t>2002</a:t>
            </a:r>
            <a:r>
              <a:rPr lang="zh-CN" altLang="en-US" dirty="0"/>
              <a:t>年的</a:t>
            </a:r>
            <a:r>
              <a:rPr lang="en-US" altLang="zh-CN" dirty="0"/>
              <a:t>0.8%</a:t>
            </a:r>
            <a:r>
              <a:rPr lang="zh-CN" altLang="en-US" dirty="0"/>
              <a:t>、</a:t>
            </a:r>
            <a:r>
              <a:rPr lang="en-US" altLang="zh-CN" dirty="0"/>
              <a:t>16.2%</a:t>
            </a:r>
            <a:r>
              <a:rPr lang="zh-CN" altLang="en-US" dirty="0"/>
              <a:t>，大幅提升到</a:t>
            </a:r>
            <a:r>
              <a:rPr lang="en-US" altLang="zh-CN" dirty="0"/>
              <a:t>2016</a:t>
            </a:r>
            <a:r>
              <a:rPr lang="zh-CN" altLang="en-US" dirty="0"/>
              <a:t>年的</a:t>
            </a:r>
            <a:r>
              <a:rPr lang="en-US" altLang="zh-CN" dirty="0"/>
              <a:t>15.7%</a:t>
            </a:r>
            <a:r>
              <a:rPr lang="zh-CN" altLang="en-US" dirty="0"/>
              <a:t>、</a:t>
            </a:r>
            <a:r>
              <a:rPr lang="en-US" altLang="zh-CN" dirty="0"/>
              <a:t>53%</a:t>
            </a:r>
            <a:r>
              <a:rPr lang="zh-CN" altLang="en-US" dirty="0"/>
              <a:t>。</a:t>
            </a:r>
            <a:endParaRPr lang="en-US" altLang="zh-CN" dirty="0"/>
          </a:p>
          <a:p>
            <a:pPr marL="285750" indent="-285750">
              <a:buFont typeface="Wingdings" panose="05000000000000000000" pitchFamily="2" charset="2"/>
              <a:buChar char="l"/>
            </a:pPr>
            <a:endParaRPr lang="en-US" altLang="zh-CN" b="1" dirty="0">
              <a:solidFill>
                <a:srgbClr val="333333"/>
              </a:solidFill>
              <a:latin typeface="arial" panose="020B0604020202020204" pitchFamily="34" charset="0"/>
            </a:endParaRPr>
          </a:p>
          <a:p>
            <a:pPr marL="285750" indent="-285750">
              <a:buFont typeface="Wingdings" panose="05000000000000000000" pitchFamily="2" charset="2"/>
              <a:buChar char="l"/>
            </a:pPr>
            <a:r>
              <a:rPr lang="zh-CN" altLang="en-US" dirty="0"/>
              <a:t>库布其沙漠是我国第七大沙漠，曾经黄沙肆虐，一年至少会发生</a:t>
            </a:r>
            <a:r>
              <a:rPr lang="en-US" altLang="zh-CN" dirty="0"/>
              <a:t>50</a:t>
            </a:r>
            <a:r>
              <a:rPr lang="zh-CN" altLang="en-US" dirty="0"/>
              <a:t>次沙尘暴，被称为“死亡之海”。</a:t>
            </a:r>
            <a:endParaRPr lang="en-US" altLang="zh-CN" dirty="0"/>
          </a:p>
          <a:p>
            <a:pPr marL="285750" indent="-285750">
              <a:buFont typeface="Wingdings" panose="05000000000000000000" pitchFamily="2" charset="2"/>
              <a:buChar char="l"/>
            </a:pPr>
            <a:endParaRPr lang="zh-CN" altLang="en-US" dirty="0"/>
          </a:p>
          <a:p>
            <a:pPr marL="285750" indent="-285750">
              <a:buFont typeface="Wingdings" panose="05000000000000000000" pitchFamily="2" charset="2"/>
              <a:buChar char="l"/>
            </a:pPr>
            <a:r>
              <a:rPr lang="zh-CN" altLang="en-US" dirty="0"/>
              <a:t>如今已有三分之一得到治理，治理面积达</a:t>
            </a:r>
            <a:r>
              <a:rPr lang="en-US" altLang="zh-CN" dirty="0"/>
              <a:t>6000</a:t>
            </a:r>
            <a:r>
              <a:rPr lang="zh-CN" altLang="en-US" dirty="0"/>
              <a:t>平方公里，截止今年</a:t>
            </a:r>
            <a:r>
              <a:rPr lang="en-US" altLang="zh-CN" dirty="0"/>
              <a:t>7</a:t>
            </a:r>
            <a:r>
              <a:rPr lang="zh-CN" altLang="en-US" dirty="0"/>
              <a:t>月底（</a:t>
            </a:r>
            <a:r>
              <a:rPr lang="en-US" altLang="zh-CN" dirty="0"/>
              <a:t>2018</a:t>
            </a:r>
            <a:r>
              <a:rPr lang="zh-CN" altLang="en-US" dirty="0"/>
              <a:t>），库布其只发生了一次沙尘暴。</a:t>
            </a:r>
            <a:endParaRPr lang="en-US" altLang="zh-CN" dirty="0"/>
          </a:p>
          <a:p>
            <a:pPr marL="285750" indent="-285750">
              <a:buFont typeface="Wingdings" panose="05000000000000000000" pitchFamily="2" charset="2"/>
              <a:buChar char="l"/>
            </a:pPr>
            <a:endParaRPr lang="zh-CN" altLang="en-US" dirty="0"/>
          </a:p>
          <a:p>
            <a:pPr marL="285750" indent="-285750">
              <a:buFont typeface="Wingdings" panose="05000000000000000000" pitchFamily="2" charset="2"/>
              <a:buChar char="l"/>
            </a:pPr>
            <a:r>
              <a:rPr lang="zh-CN" altLang="en-US" dirty="0"/>
              <a:t>库布其沙漠也因此成为世界上唯一被整体治理的沙漠，被联合国当作治沙样本向全球推广。</a:t>
            </a:r>
            <a:endParaRPr lang="en-US" altLang="zh-CN" dirty="0"/>
          </a:p>
          <a:p>
            <a:pPr marL="285750" indent="-285750">
              <a:buFont typeface="Wingdings" panose="05000000000000000000" pitchFamily="2" charset="2"/>
              <a:buChar char="l"/>
            </a:pPr>
            <a:endParaRPr lang="zh-CN" altLang="en-US" dirty="0"/>
          </a:p>
          <a:p>
            <a:pPr marL="285750" indent="-285750">
              <a:buFont typeface="Wingdings" panose="05000000000000000000" pitchFamily="2" charset="2"/>
              <a:buChar char="l"/>
            </a:pPr>
            <a:r>
              <a:rPr lang="zh-CN" altLang="en-US" dirty="0"/>
              <a:t>绿色的背后，还创造了数以亿元的生态财富，累计带动了沙区</a:t>
            </a:r>
            <a:r>
              <a:rPr lang="en-US" altLang="zh-CN" dirty="0"/>
              <a:t>10 </a:t>
            </a:r>
            <a:r>
              <a:rPr lang="zh-CN" altLang="en-US" dirty="0"/>
              <a:t>多万人彻底摆脱贫困。</a:t>
            </a:r>
          </a:p>
        </p:txBody>
      </p:sp>
    </p:spTree>
    <p:extLst>
      <p:ext uri="{BB962C8B-B14F-4D97-AF65-F5344CB8AC3E}">
        <p14:creationId xmlns:p14="http://schemas.microsoft.com/office/powerpoint/2010/main" val="2432776835"/>
      </p:ext>
    </p:extLst>
  </p:cSld>
  <p:clrMapOvr>
    <a:masterClrMapping/>
  </p:clrMapOvr>
  <p:transition>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B869050-1416-4C32-9AD1-E365FC64A347}"/>
              </a:ext>
            </a:extLst>
          </p:cNvPr>
          <p:cNvSpPr>
            <a:spLocks noGrp="1" noChangeArrowheads="1"/>
          </p:cNvSpPr>
          <p:nvPr>
            <p:ph type="title"/>
          </p:nvPr>
        </p:nvSpPr>
        <p:spPr>
          <a:xfrm>
            <a:off x="43844" y="257056"/>
            <a:ext cx="12192000" cy="670086"/>
          </a:xfrm>
        </p:spPr>
        <p:txBody>
          <a:bodyPr lIns="0" tIns="0" rIns="0" bIns="0" anchor="t"/>
          <a:lstStyle/>
          <a:p>
            <a:pPr>
              <a:lnSpc>
                <a:spcPct val="150000"/>
              </a:lnSpc>
            </a:pPr>
            <a:r>
              <a:rPr lang="en-US" altLang="zh-CN" dirty="0"/>
              <a:t>CSR</a:t>
            </a:r>
            <a:r>
              <a:rPr lang="zh-CN" altLang="en-US" dirty="0"/>
              <a:t>的定义</a:t>
            </a:r>
            <a:endParaRPr lang="en-GB" altLang="zh-CN" dirty="0"/>
          </a:p>
        </p:txBody>
      </p:sp>
      <p:sp>
        <p:nvSpPr>
          <p:cNvPr id="17411" name="Rectangle 3">
            <a:extLst>
              <a:ext uri="{FF2B5EF4-FFF2-40B4-BE49-F238E27FC236}">
                <a16:creationId xmlns:a16="http://schemas.microsoft.com/office/drawing/2014/main" id="{7AD67AB0-3ADE-4E8B-9A3C-1907DF3519CF}"/>
              </a:ext>
            </a:extLst>
          </p:cNvPr>
          <p:cNvSpPr>
            <a:spLocks noGrp="1" noChangeArrowheads="1"/>
          </p:cNvSpPr>
          <p:nvPr>
            <p:ph idx="1"/>
          </p:nvPr>
        </p:nvSpPr>
        <p:spPr/>
        <p:txBody>
          <a:bodyPr lIns="0" tIns="0" rIns="0" bIns="0" anchor="t"/>
          <a:lstStyle/>
          <a:p>
            <a:pPr marL="287338" indent="-287338">
              <a:buNone/>
            </a:pPr>
            <a:r>
              <a:rPr lang="en-GB" altLang="zh-CN" sz="2400" b="1" dirty="0">
                <a:solidFill>
                  <a:srgbClr val="002060"/>
                </a:solidFill>
                <a:latin typeface="Times New Roman" panose="02020603050405020304" pitchFamily="18" charset="0"/>
              </a:rPr>
              <a:t>The </a:t>
            </a:r>
          </a:p>
          <a:p>
            <a:pPr marL="287338" indent="-287338"/>
            <a:r>
              <a:rPr lang="en-GB" altLang="zh-CN" sz="2400" b="1" dirty="0">
                <a:solidFill>
                  <a:srgbClr val="002060"/>
                </a:solidFill>
                <a:latin typeface="Times New Roman" panose="02020603050405020304" pitchFamily="18" charset="0"/>
              </a:rPr>
              <a:t>Discretionary or philanthropic </a:t>
            </a:r>
          </a:p>
          <a:p>
            <a:pPr marL="287338" indent="-287338"/>
            <a:r>
              <a:rPr lang="en-GB" altLang="zh-CN" sz="2400" b="1" dirty="0">
                <a:solidFill>
                  <a:srgbClr val="002060"/>
                </a:solidFill>
                <a:latin typeface="Times New Roman" panose="02020603050405020304" pitchFamily="18" charset="0"/>
              </a:rPr>
              <a:t>Ethical</a:t>
            </a:r>
          </a:p>
          <a:p>
            <a:pPr marL="287338" indent="-287338"/>
            <a:r>
              <a:rPr lang="en-GB" altLang="zh-CN" sz="2400" b="1" dirty="0">
                <a:solidFill>
                  <a:srgbClr val="002060"/>
                </a:solidFill>
                <a:latin typeface="Times New Roman" panose="02020603050405020304" pitchFamily="18" charset="0"/>
              </a:rPr>
              <a:t>Legal, and</a:t>
            </a:r>
          </a:p>
          <a:p>
            <a:pPr marL="287338" indent="-287338"/>
            <a:r>
              <a:rPr lang="en-GB" altLang="zh-CN" sz="2400" b="1" dirty="0">
                <a:solidFill>
                  <a:srgbClr val="002060"/>
                </a:solidFill>
                <a:latin typeface="Times New Roman" panose="02020603050405020304" pitchFamily="18" charset="0"/>
              </a:rPr>
              <a:t>Economic</a:t>
            </a:r>
          </a:p>
          <a:p>
            <a:pPr marL="287338" indent="-287338">
              <a:buNone/>
            </a:pPr>
            <a:endParaRPr lang="en-GB" altLang="zh-CN" sz="2400" dirty="0">
              <a:latin typeface="Times New Roman" panose="02020603050405020304" pitchFamily="18" charset="0"/>
            </a:endParaRPr>
          </a:p>
          <a:p>
            <a:pPr marL="287338" indent="-287338">
              <a:buNone/>
            </a:pPr>
            <a:r>
              <a:rPr lang="en-GB" altLang="zh-CN" sz="2400" b="1" u="sng" dirty="0">
                <a:solidFill>
                  <a:srgbClr val="C00000"/>
                </a:solidFill>
                <a:latin typeface="Times New Roman" panose="02020603050405020304" pitchFamily="18" charset="0"/>
              </a:rPr>
              <a:t>expectations</a:t>
            </a:r>
            <a:r>
              <a:rPr lang="en-GB" altLang="zh-CN" sz="2400" dirty="0">
                <a:solidFill>
                  <a:srgbClr val="C00000"/>
                </a:solidFill>
                <a:latin typeface="Times New Roman" panose="02020603050405020304" pitchFamily="18" charset="0"/>
              </a:rPr>
              <a:t> </a:t>
            </a:r>
            <a:r>
              <a:rPr lang="en-GB" altLang="zh-CN" sz="2400" b="1" dirty="0">
                <a:solidFill>
                  <a:srgbClr val="002060"/>
                </a:solidFill>
                <a:latin typeface="Times New Roman" panose="02020603050405020304" pitchFamily="18" charset="0"/>
              </a:rPr>
              <a:t>that society has of organisations</a:t>
            </a:r>
          </a:p>
          <a:p>
            <a:pPr marL="757238" lvl="1" indent="-279400">
              <a:buNone/>
            </a:pPr>
            <a:r>
              <a:rPr lang="en-GB" altLang="zh-CN" b="1" dirty="0">
                <a:solidFill>
                  <a:srgbClr val="002060"/>
                </a:solidFill>
                <a:latin typeface="Times New Roman" panose="02020603050405020304" pitchFamily="18" charset="0"/>
              </a:rPr>
              <a:t>- </a:t>
            </a:r>
            <a:r>
              <a:rPr lang="en-GB" altLang="zh-CN" sz="2400" b="1" dirty="0">
                <a:solidFill>
                  <a:srgbClr val="002060"/>
                </a:solidFill>
                <a:latin typeface="Times New Roman" panose="02020603050405020304" pitchFamily="18" charset="0"/>
              </a:rPr>
              <a:t>Archie B. Carroll(1979)</a:t>
            </a:r>
          </a:p>
        </p:txBody>
      </p:sp>
      <p:sp>
        <p:nvSpPr>
          <p:cNvPr id="3" name="灯片编号占位符 2">
            <a:extLst>
              <a:ext uri="{FF2B5EF4-FFF2-40B4-BE49-F238E27FC236}">
                <a16:creationId xmlns:a16="http://schemas.microsoft.com/office/drawing/2014/main" id="{5EE5CE47-9090-4AE9-BA1A-CED5AFAC6B92}"/>
              </a:ext>
            </a:extLst>
          </p:cNvPr>
          <p:cNvSpPr>
            <a:spLocks noGrp="1"/>
          </p:cNvSpPr>
          <p:nvPr>
            <p:ph type="sldNum" sz="quarter" idx="4294967295"/>
          </p:nvPr>
        </p:nvSpPr>
        <p:spPr>
          <a:xfrm>
            <a:off x="8534400" y="6356350"/>
            <a:ext cx="3657600" cy="365125"/>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21817E7-D4F5-4FC3-ABFB-333773AFFF64}" type="slidenum">
              <a:rPr lang="zh-CN" altLang="en-US">
                <a:solidFill>
                  <a:srgbClr val="898989"/>
                </a:solidFill>
                <a:latin typeface="Calibri" panose="020F0502020204030204" pitchFamily="34" charset="0"/>
              </a:rPr>
              <a:pPr eaLnBrk="1" hangingPunct="1"/>
              <a:t>7</a:t>
            </a:fld>
            <a:endParaRPr lang="zh-CN" altLang="en-US">
              <a:solidFill>
                <a:srgbClr val="898989"/>
              </a:solidFill>
              <a:latin typeface="Calibri" panose="020F0502020204030204" pitchFamily="34" charset="0"/>
            </a:endParaRPr>
          </a:p>
        </p:txBody>
      </p:sp>
      <p:grpSp>
        <p:nvGrpSpPr>
          <p:cNvPr id="2" name="Group 4">
            <a:extLst>
              <a:ext uri="{FF2B5EF4-FFF2-40B4-BE49-F238E27FC236}">
                <a16:creationId xmlns:a16="http://schemas.microsoft.com/office/drawing/2014/main" id="{A52707C2-0DF4-4B24-A9C6-8BF1EFD05C56}"/>
              </a:ext>
            </a:extLst>
          </p:cNvPr>
          <p:cNvGrpSpPr>
            <a:grpSpLocks/>
          </p:cNvGrpSpPr>
          <p:nvPr/>
        </p:nvGrpSpPr>
        <p:grpSpPr bwMode="auto">
          <a:xfrm>
            <a:off x="4489400" y="1437940"/>
            <a:ext cx="2808287" cy="2295525"/>
            <a:chOff x="567" y="1434"/>
            <a:chExt cx="1497" cy="1224"/>
          </a:xfrm>
        </p:grpSpPr>
        <p:sp>
          <p:nvSpPr>
            <p:cNvPr id="17415" name="AutoShape 5">
              <a:extLst>
                <a:ext uri="{FF2B5EF4-FFF2-40B4-BE49-F238E27FC236}">
                  <a16:creationId xmlns:a16="http://schemas.microsoft.com/office/drawing/2014/main" id="{4C68365B-6024-4593-9931-E0231A81EA1C}"/>
                </a:ext>
              </a:extLst>
            </p:cNvPr>
            <p:cNvSpPr>
              <a:spLocks noChangeArrowheads="1"/>
            </p:cNvSpPr>
            <p:nvPr/>
          </p:nvSpPr>
          <p:spPr bwMode="auto">
            <a:xfrm>
              <a:off x="567" y="1434"/>
              <a:ext cx="1497" cy="1224"/>
            </a:xfrm>
            <a:prstGeom prst="triangle">
              <a:avLst>
                <a:gd name="adj" fmla="val 5000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GB" altLang="zh-CN">
                <a:ea typeface="MS PGothic" panose="020B0600070205080204" pitchFamily="34" charset="-128"/>
              </a:endParaRPr>
            </a:p>
          </p:txBody>
        </p:sp>
        <p:sp>
          <p:nvSpPr>
            <p:cNvPr id="17416" name="Line 6">
              <a:extLst>
                <a:ext uri="{FF2B5EF4-FFF2-40B4-BE49-F238E27FC236}">
                  <a16:creationId xmlns:a16="http://schemas.microsoft.com/office/drawing/2014/main" id="{A356D761-9B3D-4D0D-B997-6DD5950401C9}"/>
                </a:ext>
              </a:extLst>
            </p:cNvPr>
            <p:cNvSpPr>
              <a:spLocks noChangeShapeType="1"/>
            </p:cNvSpPr>
            <p:nvPr/>
          </p:nvSpPr>
          <p:spPr bwMode="auto">
            <a:xfrm>
              <a:off x="1156" y="1706"/>
              <a:ext cx="317"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417" name="Line 7">
              <a:extLst>
                <a:ext uri="{FF2B5EF4-FFF2-40B4-BE49-F238E27FC236}">
                  <a16:creationId xmlns:a16="http://schemas.microsoft.com/office/drawing/2014/main" id="{25D8A234-1A27-4ACB-A114-78A136841134}"/>
                </a:ext>
              </a:extLst>
            </p:cNvPr>
            <p:cNvSpPr>
              <a:spLocks noChangeShapeType="1"/>
            </p:cNvSpPr>
            <p:nvPr/>
          </p:nvSpPr>
          <p:spPr bwMode="auto">
            <a:xfrm>
              <a:off x="975" y="1979"/>
              <a:ext cx="681"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418" name="Line 8">
              <a:extLst>
                <a:ext uri="{FF2B5EF4-FFF2-40B4-BE49-F238E27FC236}">
                  <a16:creationId xmlns:a16="http://schemas.microsoft.com/office/drawing/2014/main" id="{7714A613-D307-4ECD-961D-FF09DF86A97B}"/>
                </a:ext>
              </a:extLst>
            </p:cNvPr>
            <p:cNvSpPr>
              <a:spLocks noChangeShapeType="1"/>
            </p:cNvSpPr>
            <p:nvPr/>
          </p:nvSpPr>
          <p:spPr bwMode="auto">
            <a:xfrm flipV="1">
              <a:off x="793" y="2296"/>
              <a:ext cx="1043"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pic>
        <p:nvPicPr>
          <p:cNvPr id="495625" name="Picture 4" descr="acarroll">
            <a:extLst>
              <a:ext uri="{FF2B5EF4-FFF2-40B4-BE49-F238E27FC236}">
                <a16:creationId xmlns:a16="http://schemas.microsoft.com/office/drawing/2014/main" id="{76F6A7BA-4549-4C43-A432-DBB9D9A721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0500" y="1714500"/>
            <a:ext cx="2000250"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1000"/>
                                        <p:tgtEl>
                                          <p:spTgt spid="2"/>
                                        </p:tgtEl>
                                      </p:cBhvr>
                                    </p:animEffect>
                                  </p:childTnLst>
                                </p:cTn>
                              </p:par>
                            </p:childTnLst>
                          </p:cTn>
                        </p:par>
                        <p:par>
                          <p:cTn id="8" fill="hold" nodeType="afterGroup">
                            <p:stCondLst>
                              <p:cond delay="1000"/>
                            </p:stCondLst>
                            <p:childTnLst>
                              <p:par>
                                <p:cTn id="9" presetID="37" presetClass="entr" presetSubtype="0" fill="hold" nodeType="afterEffect">
                                  <p:stCondLst>
                                    <p:cond delay="0"/>
                                  </p:stCondLst>
                                  <p:childTnLst>
                                    <p:set>
                                      <p:cBhvr>
                                        <p:cTn id="10" dur="1" fill="hold">
                                          <p:stCondLst>
                                            <p:cond delay="0"/>
                                          </p:stCondLst>
                                        </p:cTn>
                                        <p:tgtEl>
                                          <p:spTgt spid="495625"/>
                                        </p:tgtEl>
                                        <p:attrNameLst>
                                          <p:attrName>style.visibility</p:attrName>
                                        </p:attrNameLst>
                                      </p:cBhvr>
                                      <p:to>
                                        <p:strVal val="visible"/>
                                      </p:to>
                                    </p:set>
                                    <p:animEffect transition="in" filter="fade">
                                      <p:cBhvr>
                                        <p:cTn id="11" dur="2000"/>
                                        <p:tgtEl>
                                          <p:spTgt spid="495625"/>
                                        </p:tgtEl>
                                      </p:cBhvr>
                                    </p:animEffect>
                                    <p:anim calcmode="lin" valueType="num">
                                      <p:cBhvr>
                                        <p:cTn id="12" dur="2000" fill="hold"/>
                                        <p:tgtEl>
                                          <p:spTgt spid="495625"/>
                                        </p:tgtEl>
                                        <p:attrNameLst>
                                          <p:attrName>ppt_x</p:attrName>
                                        </p:attrNameLst>
                                      </p:cBhvr>
                                      <p:tavLst>
                                        <p:tav tm="0">
                                          <p:val>
                                            <p:strVal val="#ppt_x"/>
                                          </p:val>
                                        </p:tav>
                                        <p:tav tm="100000">
                                          <p:val>
                                            <p:strVal val="#ppt_x"/>
                                          </p:val>
                                        </p:tav>
                                      </p:tavLst>
                                    </p:anim>
                                    <p:anim calcmode="lin" valueType="num">
                                      <p:cBhvr>
                                        <p:cTn id="13" dur="1800" decel="100000" fill="hold"/>
                                        <p:tgtEl>
                                          <p:spTgt spid="495625"/>
                                        </p:tgtEl>
                                        <p:attrNameLst>
                                          <p:attrName>ppt_y</p:attrName>
                                        </p:attrNameLst>
                                      </p:cBhvr>
                                      <p:tavLst>
                                        <p:tav tm="0">
                                          <p:val>
                                            <p:strVal val="#ppt_y+1"/>
                                          </p:val>
                                        </p:tav>
                                        <p:tav tm="100000">
                                          <p:val>
                                            <p:strVal val="#ppt_y-.03"/>
                                          </p:val>
                                        </p:tav>
                                      </p:tavLst>
                                    </p:anim>
                                    <p:anim calcmode="lin" valueType="num">
                                      <p:cBhvr>
                                        <p:cTn id="14" dur="200" accel="100000" fill="hold">
                                          <p:stCondLst>
                                            <p:cond delay="1800"/>
                                          </p:stCondLst>
                                        </p:cTn>
                                        <p:tgtEl>
                                          <p:spTgt spid="49562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507" y="2042036"/>
            <a:ext cx="4713192" cy="2997296"/>
          </a:xfr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6496" y="1856225"/>
            <a:ext cx="5233271" cy="3368918"/>
          </a:xfrm>
          <a:prstGeom prst="rect">
            <a:avLst/>
          </a:prstGeom>
        </p:spPr>
      </p:pic>
      <p:sp>
        <p:nvSpPr>
          <p:cNvPr id="6" name="文本框 5"/>
          <p:cNvSpPr txBox="1"/>
          <p:nvPr/>
        </p:nvSpPr>
        <p:spPr>
          <a:xfrm>
            <a:off x="1931437" y="5327779"/>
            <a:ext cx="4002833" cy="369332"/>
          </a:xfrm>
          <a:prstGeom prst="rect">
            <a:avLst/>
          </a:prstGeom>
          <a:noFill/>
        </p:spPr>
        <p:txBody>
          <a:bodyPr wrap="square" rtlCol="0">
            <a:spAutoFit/>
          </a:bodyPr>
          <a:lstStyle/>
          <a:p>
            <a:r>
              <a:rPr lang="en-US" altLang="zh-CN" dirty="0"/>
              <a:t>2000</a:t>
            </a:r>
            <a:r>
              <a:rPr lang="zh-CN" altLang="en-US" dirty="0"/>
              <a:t>年</a:t>
            </a:r>
          </a:p>
        </p:txBody>
      </p:sp>
      <p:sp>
        <p:nvSpPr>
          <p:cNvPr id="7" name="文本框 6"/>
          <p:cNvSpPr txBox="1"/>
          <p:nvPr/>
        </p:nvSpPr>
        <p:spPr>
          <a:xfrm>
            <a:off x="7501812" y="5393094"/>
            <a:ext cx="3480319" cy="369332"/>
          </a:xfrm>
          <a:prstGeom prst="rect">
            <a:avLst/>
          </a:prstGeom>
          <a:noFill/>
        </p:spPr>
        <p:txBody>
          <a:bodyPr wrap="square" rtlCol="0">
            <a:spAutoFit/>
          </a:bodyPr>
          <a:lstStyle/>
          <a:p>
            <a:r>
              <a:rPr lang="en-US" altLang="zh-CN" dirty="0"/>
              <a:t>2016</a:t>
            </a:r>
            <a:r>
              <a:rPr lang="zh-CN" altLang="en-US" dirty="0"/>
              <a:t>年</a:t>
            </a:r>
          </a:p>
        </p:txBody>
      </p:sp>
    </p:spTree>
    <p:extLst>
      <p:ext uri="{BB962C8B-B14F-4D97-AF65-F5344CB8AC3E}">
        <p14:creationId xmlns:p14="http://schemas.microsoft.com/office/powerpoint/2010/main" val="2698901737"/>
      </p:ext>
    </p:extLst>
  </p:cSld>
  <p:clrMapOvr>
    <a:masterClrMapping/>
  </p:clrMapOvr>
  <p:transition>
    <p:push/>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41638" y="1131231"/>
            <a:ext cx="7708723" cy="47847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20334961"/>
      </p:ext>
    </p:extLst>
  </p:cSld>
  <p:clrMapOvr>
    <a:masterClrMapping/>
  </p:clrMapOvr>
  <p:transition>
    <p:push/>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0" indent="0">
              <a:buNone/>
            </a:pPr>
            <a:r>
              <a:rPr lang="zh-CN" altLang="en-US" dirty="0"/>
              <a:t>对消费者的影响</a:t>
            </a:r>
            <a:endParaRPr lang="en-US" altLang="zh-CN" dirty="0"/>
          </a:p>
        </p:txBody>
      </p:sp>
      <p:sp>
        <p:nvSpPr>
          <p:cNvPr id="3" name="内容占位符 2"/>
          <p:cNvSpPr>
            <a:spLocks noGrp="1"/>
          </p:cNvSpPr>
          <p:nvPr>
            <p:ph idx="1"/>
          </p:nvPr>
        </p:nvSpPr>
        <p:spPr/>
        <p:txBody>
          <a:bodyPr/>
          <a:lstStyle/>
          <a:p>
            <a:pPr marL="0" indent="0">
              <a:buNone/>
            </a:pPr>
            <a:endParaRPr lang="en-US" altLang="zh-CN" dirty="0"/>
          </a:p>
          <a:p>
            <a:pPr>
              <a:buFont typeface="Wingdings" panose="05000000000000000000" pitchFamily="2" charset="2"/>
              <a:buChar char="l"/>
            </a:pPr>
            <a:r>
              <a:rPr lang="zh-CN" altLang="en-US" dirty="0"/>
              <a:t>生活习惯</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r>
              <a:rPr lang="zh-CN" altLang="en-US" dirty="0"/>
              <a:t>不花钱的公益</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r>
              <a:rPr lang="zh-CN" altLang="en-US" dirty="0"/>
              <a:t>社交</a:t>
            </a:r>
            <a:endParaRPr lang="en-US" altLang="zh-CN" dirty="0"/>
          </a:p>
          <a:p>
            <a:pPr marL="0" indent="0">
              <a:buNone/>
            </a:pPr>
            <a:endParaRPr lang="en-US" altLang="zh-CN" dirty="0"/>
          </a:p>
          <a:p>
            <a:pPr marL="0" indent="0">
              <a:buNone/>
            </a:pPr>
            <a:endParaRPr lang="zh-CN" altLang="en-US" dirty="0"/>
          </a:p>
        </p:txBody>
      </p:sp>
    </p:spTree>
    <p:extLst>
      <p:ext uri="{BB962C8B-B14F-4D97-AF65-F5344CB8AC3E}">
        <p14:creationId xmlns:p14="http://schemas.microsoft.com/office/powerpoint/2010/main" val="1064800722"/>
      </p:ext>
    </p:extLst>
  </p:cSld>
  <p:clrMapOvr>
    <a:masterClrMapping/>
  </p:clrMapOvr>
  <p:transition>
    <p:push/>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zh-CN" altLang="en-US" dirty="0"/>
              <a:t>每天早上</a:t>
            </a:r>
            <a:r>
              <a:rPr lang="en-US" altLang="zh-CN" dirty="0"/>
              <a:t>7</a:t>
            </a:r>
            <a:r>
              <a:rPr lang="zh-CN" altLang="en-US" dirty="0"/>
              <a:t>点钟一睁开眼，很多人做的第一件事就是点开支付宝，背着手，穿着人字拖，到支付宝好友的后花园巡视，一发现哪位好友有多余的能量，马上就动如脱兔，二话不说就抢过来，攒够后等着它发育成树苗。</a:t>
            </a:r>
            <a:endParaRPr lang="en-US" altLang="zh-CN" dirty="0"/>
          </a:p>
          <a:p>
            <a:endParaRPr lang="en-US" altLang="zh-CN" dirty="0"/>
          </a:p>
          <a:p>
            <a:r>
              <a:rPr lang="zh-CN" altLang="en-US" dirty="0"/>
              <a:t>每天早上叫醒我的不是理想，是</a:t>
            </a:r>
            <a:r>
              <a:rPr lang="en-US" altLang="zh-CN" dirty="0"/>
              <a:t>7</a:t>
            </a:r>
            <a:r>
              <a:rPr lang="zh-CN" altLang="en-US" dirty="0"/>
              <a:t>点</a:t>
            </a:r>
            <a:r>
              <a:rPr lang="en-US" altLang="zh-CN" dirty="0"/>
              <a:t>03</a:t>
            </a:r>
            <a:r>
              <a:rPr lang="zh-CN" altLang="en-US" dirty="0"/>
              <a:t>分收能量的闹铃！</a:t>
            </a:r>
            <a:endParaRPr lang="en-US" altLang="zh-CN" dirty="0"/>
          </a:p>
          <a:p>
            <a:endParaRPr lang="en-US" altLang="zh-CN" dirty="0"/>
          </a:p>
          <a:p>
            <a:r>
              <a:rPr lang="zh-CN" altLang="en-US" dirty="0"/>
              <a:t>有个小胖子因为攒能量，减肥了</a:t>
            </a:r>
            <a:r>
              <a:rPr lang="en-US" altLang="zh-CN" dirty="0"/>
              <a:t>70</a:t>
            </a:r>
            <a:r>
              <a:rPr lang="zh-CN" altLang="en-US" dirty="0"/>
              <a:t>斤；</a:t>
            </a:r>
            <a:endParaRPr lang="en-US" altLang="zh-CN" dirty="0"/>
          </a:p>
          <a:p>
            <a:endParaRPr lang="en-US" altLang="zh-CN" dirty="0"/>
          </a:p>
          <a:p>
            <a:r>
              <a:rPr lang="zh-CN" altLang="en-US" dirty="0"/>
              <a:t>有人的孩子和这棵树同一天出生的，说以后要一定去看看树，跟孩子说说这棵树的故事。</a:t>
            </a:r>
          </a:p>
          <a:p>
            <a:endParaRPr lang="zh-CN" altLang="en-US" dirty="0"/>
          </a:p>
        </p:txBody>
      </p:sp>
    </p:spTree>
    <p:extLst>
      <p:ext uri="{BB962C8B-B14F-4D97-AF65-F5344CB8AC3E}">
        <p14:creationId xmlns:p14="http://schemas.microsoft.com/office/powerpoint/2010/main" val="3293224946"/>
      </p:ext>
    </p:extLst>
  </p:cSld>
  <p:clrMapOvr>
    <a:masterClrMapping/>
  </p:clrMapOvr>
  <p:transition>
    <p:push/>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终于这个世界因为我的存在而有了点不同</a:t>
            </a:r>
          </a:p>
        </p:txBody>
      </p:sp>
      <p:pic>
        <p:nvPicPr>
          <p:cNvPr id="4" name="内容占位符 3"/>
          <p:cNvPicPr>
            <a:picLocks noGrp="1" noChangeAspect="1"/>
          </p:cNvPicPr>
          <p:nvPr>
            <p:ph idx="1"/>
          </p:nvPr>
        </p:nvPicPr>
        <p:blipFill>
          <a:blip r:embed="rId2"/>
          <a:stretch>
            <a:fillRect/>
          </a:stretch>
        </p:blipFill>
        <p:spPr>
          <a:xfrm>
            <a:off x="604207" y="1002742"/>
            <a:ext cx="7152427" cy="5492440"/>
          </a:xfrm>
          <a:prstGeom prst="rect">
            <a:avLst/>
          </a:prstGeom>
        </p:spPr>
      </p:pic>
    </p:spTree>
    <p:extLst>
      <p:ext uri="{BB962C8B-B14F-4D97-AF65-F5344CB8AC3E}">
        <p14:creationId xmlns:p14="http://schemas.microsoft.com/office/powerpoint/2010/main" val="2482611435"/>
      </p:ext>
    </p:extLst>
  </p:cSld>
  <p:clrMapOvr>
    <a:masterClrMapping/>
  </p:clrMapOvr>
  <p:transition>
    <p:push/>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对蚂蚁金服的影响（价值链创新、竞争环境）</a:t>
            </a:r>
          </a:p>
        </p:txBody>
      </p:sp>
      <p:sp>
        <p:nvSpPr>
          <p:cNvPr id="3" name="内容占位符 2"/>
          <p:cNvSpPr>
            <a:spLocks noGrp="1"/>
          </p:cNvSpPr>
          <p:nvPr>
            <p:ph idx="1"/>
          </p:nvPr>
        </p:nvSpPr>
        <p:spPr/>
        <p:txBody>
          <a:bodyPr/>
          <a:lstStyle/>
          <a:p>
            <a:r>
              <a:rPr lang="zh-CN" altLang="en-US" dirty="0"/>
              <a:t>支付宝用户粘性</a:t>
            </a:r>
            <a:endParaRPr lang="en-US" altLang="zh-CN" dirty="0"/>
          </a:p>
          <a:p>
            <a:endParaRPr lang="en-US" altLang="zh-CN" dirty="0"/>
          </a:p>
          <a:p>
            <a:r>
              <a:rPr lang="zh-CN" altLang="en-US" dirty="0"/>
              <a:t>大数据</a:t>
            </a:r>
            <a:endParaRPr lang="en-US" altLang="zh-CN" dirty="0"/>
          </a:p>
          <a:p>
            <a:endParaRPr lang="en-US" altLang="zh-CN" dirty="0"/>
          </a:p>
          <a:p>
            <a:r>
              <a:rPr lang="zh-CN" altLang="en-US" dirty="0"/>
              <a:t>开拓社交市场</a:t>
            </a:r>
            <a:endParaRPr lang="en-US" altLang="zh-CN" dirty="0"/>
          </a:p>
          <a:p>
            <a:endParaRPr lang="en-US" altLang="zh-CN" dirty="0"/>
          </a:p>
          <a:p>
            <a:r>
              <a:rPr lang="zh-CN" altLang="en-US" dirty="0"/>
              <a:t>企业声誉</a:t>
            </a:r>
            <a:endParaRPr lang="en-US" altLang="zh-CN" dirty="0"/>
          </a:p>
          <a:p>
            <a:endParaRPr lang="en-US" altLang="zh-CN" dirty="0"/>
          </a:p>
          <a:p>
            <a:r>
              <a:rPr lang="zh-CN" altLang="en-US" dirty="0"/>
              <a:t>利益相关者关系</a:t>
            </a:r>
          </a:p>
        </p:txBody>
      </p:sp>
    </p:spTree>
    <p:extLst>
      <p:ext uri="{BB962C8B-B14F-4D97-AF65-F5344CB8AC3E}">
        <p14:creationId xmlns:p14="http://schemas.microsoft.com/office/powerpoint/2010/main" val="4176473185"/>
      </p:ext>
    </p:extLst>
  </p:cSld>
  <p:clrMapOvr>
    <a:masterClrMapping/>
  </p:clrMapOvr>
  <p:transition>
    <p:push/>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261" y="-73572"/>
            <a:ext cx="3086622" cy="6899822"/>
          </a:xfrm>
          <a:prstGeom prst="rect">
            <a:avLst/>
          </a:prstGeom>
        </p:spPr>
      </p:pic>
      <p:pic>
        <p:nvPicPr>
          <p:cNvPr id="5" name="图片 4"/>
          <p:cNvPicPr>
            <a:picLocks noChangeAspect="1"/>
          </p:cNvPicPr>
          <p:nvPr/>
        </p:nvPicPr>
        <p:blipFill>
          <a:blip r:embed="rId3"/>
          <a:stretch>
            <a:fillRect/>
          </a:stretch>
        </p:blipFill>
        <p:spPr>
          <a:xfrm>
            <a:off x="3828497" y="-73572"/>
            <a:ext cx="3932232" cy="6858000"/>
          </a:xfrm>
          <a:prstGeom prst="rect">
            <a:avLst/>
          </a:prstGeom>
        </p:spPr>
      </p:pic>
      <p:pic>
        <p:nvPicPr>
          <p:cNvPr id="6" name="图片 5"/>
          <p:cNvPicPr>
            <a:picLocks noChangeAspect="1"/>
          </p:cNvPicPr>
          <p:nvPr/>
        </p:nvPicPr>
        <p:blipFill>
          <a:blip r:embed="rId4"/>
          <a:stretch>
            <a:fillRect/>
          </a:stretch>
        </p:blipFill>
        <p:spPr>
          <a:xfrm>
            <a:off x="8152344" y="-31750"/>
            <a:ext cx="3959258" cy="6858000"/>
          </a:xfrm>
          <a:prstGeom prst="rect">
            <a:avLst/>
          </a:prstGeom>
        </p:spPr>
      </p:pic>
    </p:spTree>
    <p:extLst>
      <p:ext uri="{BB962C8B-B14F-4D97-AF65-F5344CB8AC3E}">
        <p14:creationId xmlns:p14="http://schemas.microsoft.com/office/powerpoint/2010/main" val="3107930086"/>
      </p:ext>
    </p:extLst>
  </p:cSld>
  <p:clrMapOvr>
    <a:masterClrMapping/>
  </p:clrMapOvr>
  <p:transition>
    <p:push/>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评价</a:t>
            </a:r>
          </a:p>
        </p:txBody>
      </p:sp>
      <p:sp>
        <p:nvSpPr>
          <p:cNvPr id="3" name="内容占位符 2"/>
          <p:cNvSpPr>
            <a:spLocks noGrp="1"/>
          </p:cNvSpPr>
          <p:nvPr>
            <p:ph idx="1"/>
          </p:nvPr>
        </p:nvSpPr>
        <p:spPr/>
        <p:txBody>
          <a:bodyPr/>
          <a:lstStyle/>
          <a:p>
            <a:r>
              <a:rPr lang="zh-CN" altLang="en-US" dirty="0"/>
              <a:t>向心性</a:t>
            </a:r>
            <a:endParaRPr lang="en-US" altLang="zh-CN" dirty="0"/>
          </a:p>
          <a:p>
            <a:pPr marL="0" indent="0">
              <a:buNone/>
            </a:pPr>
            <a:r>
              <a:rPr lang="zh-CN" altLang="en-US" dirty="0"/>
              <a:t>业务（流量、数据）、企业使命（为世界带来微小而美好的改变）</a:t>
            </a:r>
            <a:endParaRPr lang="en-US" altLang="zh-CN" dirty="0"/>
          </a:p>
          <a:p>
            <a:pPr marL="0" indent="0">
              <a:buNone/>
            </a:pPr>
            <a:endParaRPr lang="en-US" altLang="zh-CN" dirty="0"/>
          </a:p>
          <a:p>
            <a:pPr>
              <a:buFont typeface="Arial" panose="020B0604020202020204" pitchFamily="34" charset="0"/>
              <a:buChar char="•"/>
            </a:pPr>
            <a:r>
              <a:rPr lang="zh-CN" altLang="en-US" dirty="0"/>
              <a:t>可见性</a:t>
            </a:r>
            <a:endParaRPr lang="en-US" altLang="zh-CN" dirty="0"/>
          </a:p>
          <a:p>
            <a:pPr marL="0" indent="0">
              <a:buNone/>
            </a:pPr>
            <a:endParaRPr lang="en-US" altLang="zh-CN" dirty="0"/>
          </a:p>
          <a:p>
            <a:pPr>
              <a:buFont typeface="Arial" panose="020B0604020202020204" pitchFamily="34" charset="0"/>
              <a:buChar char="•"/>
            </a:pPr>
            <a:r>
              <a:rPr lang="zh-CN" altLang="en-US" dirty="0"/>
              <a:t>前瞻性</a:t>
            </a:r>
            <a:endParaRPr lang="en-US" altLang="zh-CN" dirty="0"/>
          </a:p>
          <a:p>
            <a:pPr marL="0" indent="0">
              <a:buNone/>
            </a:pPr>
            <a:endParaRPr lang="en-US" altLang="zh-CN" dirty="0"/>
          </a:p>
          <a:p>
            <a:pPr>
              <a:buFont typeface="Arial" panose="020B0604020202020204" pitchFamily="34" charset="0"/>
              <a:buChar char="•"/>
            </a:pPr>
            <a:r>
              <a:rPr lang="zh-CN" altLang="en-US" dirty="0"/>
              <a:t>专用性</a:t>
            </a:r>
            <a:endParaRPr lang="en-US" altLang="zh-CN" dirty="0"/>
          </a:p>
          <a:p>
            <a:pPr>
              <a:buFont typeface="Arial" panose="020B0604020202020204" pitchFamily="34" charset="0"/>
              <a:buChar char="•"/>
            </a:pPr>
            <a:endParaRPr lang="en-US" altLang="zh-CN" dirty="0"/>
          </a:p>
          <a:p>
            <a:pPr>
              <a:buFont typeface="Arial" panose="020B0604020202020204" pitchFamily="34" charset="0"/>
              <a:buChar char="•"/>
            </a:pPr>
            <a:r>
              <a:rPr lang="zh-CN" altLang="en-US" dirty="0"/>
              <a:t>可靠的合作机构</a:t>
            </a:r>
            <a:endParaRPr lang="en-US" altLang="zh-CN" dirty="0"/>
          </a:p>
          <a:p>
            <a:pPr marL="0" indent="0">
              <a:buNone/>
            </a:pPr>
            <a:endParaRPr lang="en-US" altLang="zh-CN" dirty="0"/>
          </a:p>
          <a:p>
            <a:pPr marL="0" indent="0">
              <a:buNone/>
            </a:pPr>
            <a:endParaRPr lang="zh-CN" altLang="en-US" dirty="0"/>
          </a:p>
        </p:txBody>
      </p:sp>
    </p:spTree>
    <p:extLst>
      <p:ext uri="{BB962C8B-B14F-4D97-AF65-F5344CB8AC3E}">
        <p14:creationId xmlns:p14="http://schemas.microsoft.com/office/powerpoint/2010/main" val="2810185363"/>
      </p:ext>
    </p:extLst>
  </p:cSld>
  <p:clrMapOvr>
    <a:masterClrMapping/>
  </p:clrMapOvr>
  <p:transition>
    <p:push/>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1093A1-132A-4433-82F6-E320A51F960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541563A-592F-439F-8C9A-922B6C4A54E1}"/>
              </a:ext>
            </a:extLst>
          </p:cNvPr>
          <p:cNvSpPr>
            <a:spLocks noGrp="1"/>
          </p:cNvSpPr>
          <p:nvPr>
            <p:ph idx="1"/>
          </p:nvPr>
        </p:nvSpPr>
        <p:spPr>
          <a:xfrm>
            <a:off x="4365090" y="2781641"/>
            <a:ext cx="11041227" cy="4785395"/>
          </a:xfrm>
        </p:spPr>
        <p:txBody>
          <a:bodyPr/>
          <a:lstStyle/>
          <a:p>
            <a:pPr marL="0" indent="0">
              <a:buNone/>
            </a:pPr>
            <a:r>
              <a:rPr lang="zh-CN" altLang="en-US" sz="4000" dirty="0"/>
              <a:t>企业志愿服务</a:t>
            </a:r>
          </a:p>
        </p:txBody>
      </p:sp>
    </p:spTree>
    <p:extLst>
      <p:ext uri="{BB962C8B-B14F-4D97-AF65-F5344CB8AC3E}">
        <p14:creationId xmlns:p14="http://schemas.microsoft.com/office/powerpoint/2010/main" val="2371500126"/>
      </p:ext>
    </p:extLst>
  </p:cSld>
  <p:clrMapOvr>
    <a:masterClrMapping/>
  </p:clrMapOvr>
  <p:transition>
    <p:push/>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C290FE-2173-4FC5-B506-AEDFECFC77DA}"/>
              </a:ext>
            </a:extLst>
          </p:cNvPr>
          <p:cNvSpPr>
            <a:spLocks noGrp="1"/>
          </p:cNvSpPr>
          <p:nvPr>
            <p:ph type="title"/>
          </p:nvPr>
        </p:nvSpPr>
        <p:spPr/>
        <p:txBody>
          <a:bodyPr/>
          <a:lstStyle/>
          <a:p>
            <a:r>
              <a:rPr lang="zh-CN" altLang="en-US" dirty="0"/>
              <a:t>社区志愿者</a:t>
            </a:r>
          </a:p>
        </p:txBody>
      </p:sp>
      <p:sp>
        <p:nvSpPr>
          <p:cNvPr id="3" name="内容占位符 2">
            <a:extLst>
              <a:ext uri="{FF2B5EF4-FFF2-40B4-BE49-F238E27FC236}">
                <a16:creationId xmlns:a16="http://schemas.microsoft.com/office/drawing/2014/main" id="{EB4B003D-E838-4DB2-87B4-79AA3BB54A0B}"/>
              </a:ext>
            </a:extLst>
          </p:cNvPr>
          <p:cNvSpPr>
            <a:spLocks noGrp="1"/>
          </p:cNvSpPr>
          <p:nvPr>
            <p:ph idx="1"/>
          </p:nvPr>
        </p:nvSpPr>
        <p:spPr/>
        <p:txBody>
          <a:bodyPr/>
          <a:lstStyle/>
          <a:p>
            <a:r>
              <a:rPr lang="zh-CN" altLang="en-US" dirty="0"/>
              <a:t>企业组织或鼓励员工参与社会志愿者活动</a:t>
            </a:r>
            <a:endParaRPr lang="en-US" altLang="zh-CN" dirty="0"/>
          </a:p>
          <a:p>
            <a:endParaRPr lang="en-US" altLang="zh-CN" dirty="0"/>
          </a:p>
          <a:p>
            <a:r>
              <a:rPr lang="zh-CN" altLang="en-US" dirty="0"/>
              <a:t>例如，惠普安排员工去落后贫困社会普及科技知识</a:t>
            </a:r>
            <a:endParaRPr lang="en-US" altLang="zh-CN" dirty="0"/>
          </a:p>
          <a:p>
            <a:endParaRPr lang="en-US" altLang="zh-CN" dirty="0"/>
          </a:p>
          <a:p>
            <a:endParaRPr lang="en-US" altLang="zh-CN" dirty="0"/>
          </a:p>
        </p:txBody>
      </p:sp>
    </p:spTree>
    <p:extLst>
      <p:ext uri="{BB962C8B-B14F-4D97-AF65-F5344CB8AC3E}">
        <p14:creationId xmlns:p14="http://schemas.microsoft.com/office/powerpoint/2010/main" val="1986358191"/>
      </p:ext>
    </p:extLst>
  </p:cSld>
  <p:clrMapOvr>
    <a:masterClrMapping/>
  </p:clrMapOvr>
  <p:transition>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a:extLst>
              <a:ext uri="{FF2B5EF4-FFF2-40B4-BE49-F238E27FC236}">
                <a16:creationId xmlns:a16="http://schemas.microsoft.com/office/drawing/2014/main" id="{85BD7554-C0FD-4A37-8C0B-48F0D066D675}"/>
              </a:ext>
            </a:extLst>
          </p:cNvPr>
          <p:cNvSpPr txBox="1">
            <a:spLocks noChangeArrowheads="1"/>
          </p:cNvSpPr>
          <p:nvPr/>
        </p:nvSpPr>
        <p:spPr bwMode="auto">
          <a:xfrm>
            <a:off x="769374" y="1926560"/>
            <a:ext cx="4495800" cy="3395662"/>
          </a:xfrm>
          <a:prstGeom prst="rect">
            <a:avLst/>
          </a:prstGeom>
          <a:noFill/>
          <a:ln>
            <a:noFill/>
            <a:miter lim="800000"/>
            <a:headEnd/>
            <a:tailEnd/>
          </a:ln>
        </p:spPr>
        <p:txBody>
          <a:bodyPr lIns="0" tIns="0" rIns="0" bIns="0"/>
          <a:lstStyle>
            <a:lvl1pPr marL="357188" indent="-279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Wingdings 2" panose="05020102010507070707" pitchFamily="18" charset="2"/>
              <a:buChar char=""/>
            </a:pPr>
            <a:r>
              <a:rPr lang="zh-CN" altLang="en-US" sz="3200" b="1" dirty="0">
                <a:solidFill>
                  <a:srgbClr val="002060"/>
                </a:solidFill>
                <a:latin typeface="宋体" panose="02010600030101010101" pitchFamily="2" charset="-122"/>
                <a:sym typeface="Wingdings 2" panose="05020102010507070707" pitchFamily="18" charset="2"/>
              </a:rPr>
              <a:t>社会对企业在经济、法律、伦理、慈善等方面的期望。</a:t>
            </a:r>
            <a:endParaRPr lang="en-US" altLang="zh-CN" sz="3200" b="1" dirty="0">
              <a:solidFill>
                <a:srgbClr val="002060"/>
              </a:solidFill>
              <a:latin typeface="宋体" panose="02010600030101010101" pitchFamily="2" charset="-122"/>
              <a:sym typeface="Wingdings 2" panose="05020102010507070707" pitchFamily="18" charset="2"/>
            </a:endParaRPr>
          </a:p>
          <a:p>
            <a:pPr algn="r">
              <a:spcBef>
                <a:spcPct val="20000"/>
              </a:spcBef>
              <a:buFont typeface="Wingdings 2" panose="05020102010507070707" pitchFamily="18" charset="2"/>
              <a:buNone/>
            </a:pPr>
            <a:r>
              <a:rPr lang="en-US" altLang="zh-CN" sz="3200" b="1" dirty="0">
                <a:solidFill>
                  <a:srgbClr val="002060"/>
                </a:solidFill>
                <a:latin typeface="宋体" panose="02010600030101010101" pitchFamily="2" charset="-122"/>
                <a:sym typeface="Wingdings 2" panose="05020102010507070707" pitchFamily="18" charset="2"/>
              </a:rPr>
              <a:t>——</a:t>
            </a:r>
            <a:r>
              <a:rPr lang="en-GB" altLang="zh-CN" sz="3200" b="1" dirty="0">
                <a:solidFill>
                  <a:srgbClr val="002060"/>
                </a:solidFill>
                <a:latin typeface="宋体" panose="02010600030101010101" pitchFamily="2" charset="-122"/>
                <a:sym typeface="Wingdings 2" panose="05020102010507070707" pitchFamily="18" charset="2"/>
              </a:rPr>
              <a:t> </a:t>
            </a:r>
            <a:r>
              <a:rPr lang="zh-CN" altLang="en-US" sz="3200" b="1" dirty="0">
                <a:solidFill>
                  <a:srgbClr val="002060"/>
                </a:solidFill>
                <a:latin typeface="宋体" panose="02010600030101010101" pitchFamily="2" charset="-122"/>
                <a:sym typeface="Wingdings 2" panose="05020102010507070707" pitchFamily="18" charset="2"/>
              </a:rPr>
              <a:t>阿奇</a:t>
            </a:r>
            <a:r>
              <a:rPr lang="en-US" altLang="zh-CN" sz="3200" b="1" dirty="0">
                <a:solidFill>
                  <a:srgbClr val="002060"/>
                </a:solidFill>
                <a:latin typeface="宋体" panose="02010600030101010101" pitchFamily="2" charset="-122"/>
                <a:sym typeface="Wingdings 2" panose="05020102010507070707" pitchFamily="18" charset="2"/>
              </a:rPr>
              <a:t>.</a:t>
            </a:r>
            <a:r>
              <a:rPr lang="zh-CN" altLang="en-US" sz="3200" b="1" dirty="0">
                <a:solidFill>
                  <a:srgbClr val="002060"/>
                </a:solidFill>
                <a:latin typeface="宋体" panose="02010600030101010101" pitchFamily="2" charset="-122"/>
                <a:sym typeface="Wingdings 2" panose="05020102010507070707" pitchFamily="18" charset="2"/>
              </a:rPr>
              <a:t>卡罗尔</a:t>
            </a:r>
            <a:endParaRPr lang="en-GB" altLang="zh-CN" sz="3200" b="1" dirty="0">
              <a:solidFill>
                <a:srgbClr val="002060"/>
              </a:solidFill>
              <a:latin typeface="宋体" panose="02010600030101010101" pitchFamily="2" charset="-122"/>
              <a:sym typeface="Wingdings 2" panose="05020102010507070707" pitchFamily="18" charset="2"/>
            </a:endParaRPr>
          </a:p>
        </p:txBody>
      </p:sp>
      <p:sp>
        <p:nvSpPr>
          <p:cNvPr id="2" name="标题 1">
            <a:extLst>
              <a:ext uri="{FF2B5EF4-FFF2-40B4-BE49-F238E27FC236}">
                <a16:creationId xmlns:a16="http://schemas.microsoft.com/office/drawing/2014/main" id="{D95FF2D7-3B63-4D1B-8696-875AA6750C3D}"/>
              </a:ext>
            </a:extLst>
          </p:cNvPr>
          <p:cNvSpPr>
            <a:spLocks noGrp="1"/>
          </p:cNvSpPr>
          <p:nvPr>
            <p:ph type="title"/>
          </p:nvPr>
        </p:nvSpPr>
        <p:spPr/>
        <p:txBody>
          <a:bodyPr/>
          <a:lstStyle/>
          <a:p>
            <a:r>
              <a:rPr lang="en-US" altLang="zh-CN" dirty="0"/>
              <a:t>CSR</a:t>
            </a:r>
            <a:r>
              <a:rPr lang="zh-CN" altLang="en-US" dirty="0"/>
              <a:t>的定义</a:t>
            </a:r>
          </a:p>
        </p:txBody>
      </p:sp>
      <p:sp>
        <p:nvSpPr>
          <p:cNvPr id="3" name="灯片编号占位符 2">
            <a:extLst>
              <a:ext uri="{FF2B5EF4-FFF2-40B4-BE49-F238E27FC236}">
                <a16:creationId xmlns:a16="http://schemas.microsoft.com/office/drawing/2014/main" id="{610B1037-EF24-4D42-A3B8-FFDA05456B79}"/>
              </a:ext>
            </a:extLst>
          </p:cNvPr>
          <p:cNvSpPr>
            <a:spLocks noGrp="1"/>
          </p:cNvSpPr>
          <p:nvPr>
            <p:ph type="sldNum" sz="quarter" idx="4294967295"/>
          </p:nvPr>
        </p:nvSpPr>
        <p:spPr>
          <a:xfrm>
            <a:off x="8534400" y="6356350"/>
            <a:ext cx="3657600" cy="365125"/>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64C0648-6B7B-4C11-9B9F-8C536B07F108}" type="slidenum">
              <a:rPr lang="zh-CN" altLang="en-US">
                <a:solidFill>
                  <a:srgbClr val="898989"/>
                </a:solidFill>
                <a:latin typeface="Calibri" panose="020F0502020204030204" pitchFamily="34" charset="0"/>
              </a:rPr>
              <a:pPr eaLnBrk="1" hangingPunct="1"/>
              <a:t>8</a:t>
            </a:fld>
            <a:endParaRPr lang="zh-CN" altLang="en-US">
              <a:solidFill>
                <a:srgbClr val="898989"/>
              </a:solidFill>
              <a:latin typeface="Calibri" panose="020F0502020204030204" pitchFamily="34" charset="0"/>
            </a:endParaRPr>
          </a:p>
        </p:txBody>
      </p:sp>
      <p:pic>
        <p:nvPicPr>
          <p:cNvPr id="6" name="图片 5">
            <a:extLst>
              <a:ext uri="{FF2B5EF4-FFF2-40B4-BE49-F238E27FC236}">
                <a16:creationId xmlns:a16="http://schemas.microsoft.com/office/drawing/2014/main" id="{96CB7103-40AA-4384-99CE-B183DB50FA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9173" y="1238864"/>
            <a:ext cx="6672827" cy="5004620"/>
          </a:xfrm>
          <a:prstGeom prst="rect">
            <a:avLst/>
          </a:prstGeom>
        </p:spPr>
      </p:pic>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037CA6-8200-4D4F-8E8E-F1B6DBBE2CBC}"/>
              </a:ext>
            </a:extLst>
          </p:cNvPr>
          <p:cNvSpPr>
            <a:spLocks noGrp="1"/>
          </p:cNvSpPr>
          <p:nvPr>
            <p:ph type="title"/>
          </p:nvPr>
        </p:nvSpPr>
        <p:spPr/>
        <p:txBody>
          <a:bodyPr/>
          <a:lstStyle/>
          <a:p>
            <a:r>
              <a:rPr lang="zh-CN" altLang="en-US" dirty="0"/>
              <a:t>万科爱佑童心</a:t>
            </a:r>
          </a:p>
        </p:txBody>
      </p:sp>
      <p:pic>
        <p:nvPicPr>
          <p:cNvPr id="4" name="内容占位符 3">
            <a:extLst>
              <a:ext uri="{FF2B5EF4-FFF2-40B4-BE49-F238E27FC236}">
                <a16:creationId xmlns:a16="http://schemas.microsoft.com/office/drawing/2014/main" id="{043E5D31-1A0E-40B7-AC35-ACDEF1F171EA}"/>
              </a:ext>
            </a:extLst>
          </p:cNvPr>
          <p:cNvPicPr>
            <a:picLocks noGrp="1" noChangeAspect="1"/>
          </p:cNvPicPr>
          <p:nvPr>
            <p:ph idx="1"/>
          </p:nvPr>
        </p:nvPicPr>
        <p:blipFill>
          <a:blip r:embed="rId2"/>
          <a:stretch>
            <a:fillRect/>
          </a:stretch>
        </p:blipFill>
        <p:spPr>
          <a:xfrm>
            <a:off x="574820" y="1521547"/>
            <a:ext cx="7177087" cy="4784725"/>
          </a:xfrm>
          <a:prstGeom prst="rect">
            <a:avLst/>
          </a:prstGeom>
        </p:spPr>
      </p:pic>
      <p:pic>
        <p:nvPicPr>
          <p:cNvPr id="5" name="内容占位符 3">
            <a:extLst>
              <a:ext uri="{FF2B5EF4-FFF2-40B4-BE49-F238E27FC236}">
                <a16:creationId xmlns:a16="http://schemas.microsoft.com/office/drawing/2014/main" id="{D76A7749-D7A8-464A-A7B1-97C86860791F}"/>
              </a:ext>
            </a:extLst>
          </p:cNvPr>
          <p:cNvPicPr>
            <a:picLocks noChangeAspect="1"/>
          </p:cNvPicPr>
          <p:nvPr/>
        </p:nvPicPr>
        <p:blipFill>
          <a:blip r:embed="rId3"/>
          <a:stretch>
            <a:fillRect/>
          </a:stretch>
        </p:blipFill>
        <p:spPr>
          <a:xfrm>
            <a:off x="7289054" y="1805404"/>
            <a:ext cx="4571362" cy="2293682"/>
          </a:xfrm>
          <a:prstGeom prst="rect">
            <a:avLst/>
          </a:prstGeom>
          <a:noFill/>
          <a:ln w="9525">
            <a:noFill/>
          </a:ln>
        </p:spPr>
      </p:pic>
    </p:spTree>
    <p:extLst>
      <p:ext uri="{BB962C8B-B14F-4D97-AF65-F5344CB8AC3E}">
        <p14:creationId xmlns:p14="http://schemas.microsoft.com/office/powerpoint/2010/main" val="1108853059"/>
      </p:ext>
    </p:extLst>
  </p:cSld>
  <p:clrMapOvr>
    <a:masterClrMapping/>
  </p:clrMapOvr>
  <p:transition>
    <p:push/>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7E4F6E-ECD2-4F2C-A62C-098D1948E715}"/>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7CF4897F-2DB9-447C-BBC8-DB36852DBD45}"/>
              </a:ext>
            </a:extLst>
          </p:cNvPr>
          <p:cNvPicPr>
            <a:picLocks noGrp="1" noChangeAspect="1"/>
          </p:cNvPicPr>
          <p:nvPr>
            <p:ph idx="1"/>
          </p:nvPr>
        </p:nvPicPr>
        <p:blipFill>
          <a:blip r:embed="rId2"/>
          <a:stretch>
            <a:fillRect/>
          </a:stretch>
        </p:blipFill>
        <p:spPr>
          <a:xfrm>
            <a:off x="2117272" y="1341438"/>
            <a:ext cx="7860619" cy="4784725"/>
          </a:xfrm>
          <a:prstGeom prst="rect">
            <a:avLst/>
          </a:prstGeom>
        </p:spPr>
      </p:pic>
    </p:spTree>
    <p:extLst>
      <p:ext uri="{BB962C8B-B14F-4D97-AF65-F5344CB8AC3E}">
        <p14:creationId xmlns:p14="http://schemas.microsoft.com/office/powerpoint/2010/main" val="127746594"/>
      </p:ext>
    </p:extLst>
  </p:cSld>
  <p:clrMapOvr>
    <a:masterClrMapping/>
  </p:clrMapOvr>
  <p:transition>
    <p:push/>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DBAC95-BB5B-42C9-A19E-ED4E3ABA32A3}"/>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55097175-4CC3-4335-B69B-67DD000FC831}"/>
              </a:ext>
            </a:extLst>
          </p:cNvPr>
          <p:cNvPicPr>
            <a:picLocks noGrp="1" noChangeAspect="1"/>
          </p:cNvPicPr>
          <p:nvPr>
            <p:ph idx="1"/>
          </p:nvPr>
        </p:nvPicPr>
        <p:blipFill>
          <a:blip r:embed="rId2"/>
          <a:stretch>
            <a:fillRect/>
          </a:stretch>
        </p:blipFill>
        <p:spPr>
          <a:xfrm>
            <a:off x="2271252" y="1127314"/>
            <a:ext cx="8018177" cy="5398030"/>
          </a:xfrm>
          <a:prstGeom prst="rect">
            <a:avLst/>
          </a:prstGeom>
        </p:spPr>
      </p:pic>
    </p:spTree>
    <p:extLst>
      <p:ext uri="{BB962C8B-B14F-4D97-AF65-F5344CB8AC3E}">
        <p14:creationId xmlns:p14="http://schemas.microsoft.com/office/powerpoint/2010/main" val="1376699873"/>
      </p:ext>
    </p:extLst>
  </p:cSld>
  <p:clrMapOvr>
    <a:masterClrMapping/>
  </p:clrMapOvr>
  <p:transition>
    <p:push/>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92C457-A920-433E-B62C-18820E8FBD09}"/>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04895B32-F06D-4763-AF70-E8474D1F06D6}"/>
              </a:ext>
            </a:extLst>
          </p:cNvPr>
          <p:cNvPicPr>
            <a:picLocks noGrp="1" noChangeAspect="1"/>
          </p:cNvPicPr>
          <p:nvPr>
            <p:ph idx="1"/>
          </p:nvPr>
        </p:nvPicPr>
        <p:blipFill>
          <a:blip r:embed="rId2"/>
          <a:stretch>
            <a:fillRect/>
          </a:stretch>
        </p:blipFill>
        <p:spPr>
          <a:xfrm>
            <a:off x="2461041" y="1252948"/>
            <a:ext cx="6976437" cy="4784725"/>
          </a:xfrm>
          <a:prstGeom prst="rect">
            <a:avLst/>
          </a:prstGeom>
        </p:spPr>
      </p:pic>
    </p:spTree>
    <p:extLst>
      <p:ext uri="{BB962C8B-B14F-4D97-AF65-F5344CB8AC3E}">
        <p14:creationId xmlns:p14="http://schemas.microsoft.com/office/powerpoint/2010/main" val="3887798041"/>
      </p:ext>
    </p:extLst>
  </p:cSld>
  <p:clrMapOvr>
    <a:masterClrMapping/>
  </p:clrMapOvr>
  <p:transition>
    <p:push/>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642239-8F05-449F-857F-93EC6B3A0C29}"/>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2FCA636D-721A-415F-AF5F-6C483B0404A9}"/>
              </a:ext>
            </a:extLst>
          </p:cNvPr>
          <p:cNvPicPr>
            <a:picLocks noGrp="1" noChangeAspect="1"/>
          </p:cNvPicPr>
          <p:nvPr>
            <p:ph idx="1"/>
          </p:nvPr>
        </p:nvPicPr>
        <p:blipFill>
          <a:blip r:embed="rId2"/>
          <a:stretch>
            <a:fillRect/>
          </a:stretch>
        </p:blipFill>
        <p:spPr>
          <a:xfrm>
            <a:off x="2251588" y="1252859"/>
            <a:ext cx="7570838" cy="5284069"/>
          </a:xfrm>
          <a:prstGeom prst="rect">
            <a:avLst/>
          </a:prstGeom>
        </p:spPr>
      </p:pic>
    </p:spTree>
    <p:extLst>
      <p:ext uri="{BB962C8B-B14F-4D97-AF65-F5344CB8AC3E}">
        <p14:creationId xmlns:p14="http://schemas.microsoft.com/office/powerpoint/2010/main" val="2885804362"/>
      </p:ext>
    </p:extLst>
  </p:cSld>
  <p:clrMapOvr>
    <a:masterClrMapping/>
  </p:clrMapOvr>
  <p:transition>
    <p:push/>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69056E-3999-44A7-867E-2FC7DD1E8372}"/>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317B9D63-42B9-4340-A182-654AA2A3AD2B}"/>
              </a:ext>
            </a:extLst>
          </p:cNvPr>
          <p:cNvPicPr>
            <a:picLocks noGrp="1" noChangeAspect="1"/>
          </p:cNvPicPr>
          <p:nvPr>
            <p:ph idx="1"/>
          </p:nvPr>
        </p:nvPicPr>
        <p:blipFill>
          <a:blip r:embed="rId2"/>
          <a:stretch>
            <a:fillRect/>
          </a:stretch>
        </p:blipFill>
        <p:spPr>
          <a:xfrm>
            <a:off x="1514168" y="530148"/>
            <a:ext cx="8691716" cy="6119580"/>
          </a:xfrm>
          <a:prstGeom prst="rect">
            <a:avLst/>
          </a:prstGeom>
        </p:spPr>
      </p:pic>
    </p:spTree>
    <p:extLst>
      <p:ext uri="{BB962C8B-B14F-4D97-AF65-F5344CB8AC3E}">
        <p14:creationId xmlns:p14="http://schemas.microsoft.com/office/powerpoint/2010/main" val="2932745871"/>
      </p:ext>
    </p:extLst>
  </p:cSld>
  <p:clrMapOvr>
    <a:masterClrMapping/>
  </p:clrMapOvr>
  <p:transition>
    <p:push/>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5C1356-C3EA-4D3C-A298-615BDDDA71A1}"/>
              </a:ext>
            </a:extLst>
          </p:cNvPr>
          <p:cNvSpPr>
            <a:spLocks noGrp="1"/>
          </p:cNvSpPr>
          <p:nvPr>
            <p:ph type="title"/>
          </p:nvPr>
        </p:nvSpPr>
        <p:spPr/>
        <p:txBody>
          <a:bodyPr/>
          <a:lstStyle/>
          <a:p>
            <a:r>
              <a:rPr lang="zh-CN" altLang="en-US" dirty="0"/>
              <a:t>项目评价</a:t>
            </a:r>
          </a:p>
        </p:txBody>
      </p:sp>
      <p:sp>
        <p:nvSpPr>
          <p:cNvPr id="3" name="内容占位符 2">
            <a:extLst>
              <a:ext uri="{FF2B5EF4-FFF2-40B4-BE49-F238E27FC236}">
                <a16:creationId xmlns:a16="http://schemas.microsoft.com/office/drawing/2014/main" id="{9175D316-20CF-4600-A3BF-335F20E8CF9D}"/>
              </a:ext>
            </a:extLst>
          </p:cNvPr>
          <p:cNvSpPr>
            <a:spLocks noGrp="1"/>
          </p:cNvSpPr>
          <p:nvPr>
            <p:ph idx="1"/>
          </p:nvPr>
        </p:nvSpPr>
        <p:spPr/>
        <p:txBody>
          <a:bodyPr/>
          <a:lstStyle/>
          <a:p>
            <a:r>
              <a:rPr lang="zh-CN" altLang="en-US" dirty="0"/>
              <a:t>对社会的影响</a:t>
            </a:r>
            <a:endParaRPr lang="en-US" altLang="zh-CN" dirty="0"/>
          </a:p>
          <a:p>
            <a:endParaRPr lang="en-US" altLang="zh-CN" dirty="0"/>
          </a:p>
          <a:p>
            <a:r>
              <a:rPr lang="zh-CN" altLang="en-US" dirty="0"/>
              <a:t>对员工志愿者的影响（带孩子，组织认同）</a:t>
            </a:r>
            <a:endParaRPr lang="en-US" altLang="zh-CN" dirty="0"/>
          </a:p>
          <a:p>
            <a:endParaRPr lang="en-US" altLang="zh-CN" dirty="0"/>
          </a:p>
          <a:p>
            <a:r>
              <a:rPr lang="zh-CN" altLang="en-US" dirty="0"/>
              <a:t>对企业的影响（曝光度）</a:t>
            </a:r>
            <a:endParaRPr lang="en-US" altLang="zh-CN" dirty="0"/>
          </a:p>
          <a:p>
            <a:endParaRPr lang="en-US" altLang="zh-CN" dirty="0"/>
          </a:p>
          <a:p>
            <a:r>
              <a:rPr lang="zh-CN" altLang="en-US" dirty="0"/>
              <a:t>组织的支持</a:t>
            </a:r>
            <a:endParaRPr lang="en-US" altLang="zh-CN" dirty="0"/>
          </a:p>
          <a:p>
            <a:endParaRPr lang="zh-CN" altLang="en-US" dirty="0"/>
          </a:p>
          <a:p>
            <a:r>
              <a:rPr lang="zh-CN" altLang="en-US" dirty="0"/>
              <a:t>可靠的合作机构</a:t>
            </a:r>
            <a:endParaRPr lang="en-US" altLang="zh-CN" dirty="0"/>
          </a:p>
          <a:p>
            <a:endParaRPr lang="en-US" altLang="zh-CN" dirty="0"/>
          </a:p>
          <a:p>
            <a:r>
              <a:rPr lang="zh-CN" altLang="en-US" dirty="0"/>
              <a:t>向心性</a:t>
            </a:r>
          </a:p>
        </p:txBody>
      </p:sp>
    </p:spTree>
    <p:extLst>
      <p:ext uri="{BB962C8B-B14F-4D97-AF65-F5344CB8AC3E}">
        <p14:creationId xmlns:p14="http://schemas.microsoft.com/office/powerpoint/2010/main" val="655519605"/>
      </p:ext>
    </p:extLst>
  </p:cSld>
  <p:clrMapOvr>
    <a:masterClrMapping/>
  </p:clrMapOvr>
  <p:transition>
    <p:push/>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zh-CN" altLang="en-US" sz="3600" dirty="0">
                <a:solidFill>
                  <a:schemeClr val="accent3"/>
                </a:solidFill>
                <a:latin typeface="Vani" pitchFamily="34" charset="0"/>
              </a:rPr>
              <a:t>管理学界、商学院遭遇困境</a:t>
            </a:r>
          </a:p>
        </p:txBody>
      </p:sp>
      <p:sp>
        <p:nvSpPr>
          <p:cNvPr id="5123" name="Rectangle 3"/>
          <p:cNvSpPr>
            <a:spLocks noGrp="1" noChangeArrowheads="1"/>
          </p:cNvSpPr>
          <p:nvPr>
            <p:ph idx="1"/>
          </p:nvPr>
        </p:nvSpPr>
        <p:spPr/>
        <p:txBody>
          <a:bodyPr/>
          <a:lstStyle/>
          <a:p>
            <a:pPr>
              <a:lnSpc>
                <a:spcPct val="90000"/>
              </a:lnSpc>
            </a:pPr>
            <a:r>
              <a:rPr lang="zh-CN" altLang="en-US" sz="2000" b="1" dirty="0">
                <a:solidFill>
                  <a:srgbClr val="002060"/>
                </a:solidFill>
                <a:latin typeface="Vani" pitchFamily="34" charset="0"/>
              </a:rPr>
              <a:t>商学院对社会是有害的？</a:t>
            </a:r>
            <a:endParaRPr lang="en-US" altLang="zh-CN" sz="2000" b="1" dirty="0">
              <a:solidFill>
                <a:srgbClr val="002060"/>
              </a:solidFill>
              <a:latin typeface="Vani" pitchFamily="34" charset="0"/>
            </a:endParaRPr>
          </a:p>
          <a:p>
            <a:pPr>
              <a:lnSpc>
                <a:spcPct val="90000"/>
              </a:lnSpc>
            </a:pPr>
            <a:endParaRPr lang="zh-CN" altLang="en-US" sz="800" b="1" dirty="0">
              <a:solidFill>
                <a:srgbClr val="002060"/>
              </a:solidFill>
              <a:latin typeface="Vani" pitchFamily="34" charset="0"/>
            </a:endParaRPr>
          </a:p>
          <a:p>
            <a:pPr lvl="1">
              <a:lnSpc>
                <a:spcPct val="150000"/>
              </a:lnSpc>
            </a:pPr>
            <a:r>
              <a:rPr lang="zh-CN" altLang="en-US" b="1" dirty="0">
                <a:solidFill>
                  <a:srgbClr val="002060"/>
                </a:solidFill>
                <a:latin typeface="Vani" pitchFamily="34" charset="0"/>
              </a:rPr>
              <a:t>“</a:t>
            </a:r>
            <a:r>
              <a:rPr lang="en-US" altLang="zh-CN" b="1" dirty="0">
                <a:solidFill>
                  <a:srgbClr val="002060"/>
                </a:solidFill>
                <a:latin typeface="Vani" pitchFamily="34" charset="0"/>
              </a:rPr>
              <a:t>Business school is harmful to society”.</a:t>
            </a:r>
            <a:r>
              <a:rPr lang="zh-CN" altLang="en-US" b="1" dirty="0">
                <a:solidFill>
                  <a:srgbClr val="002060"/>
                </a:solidFill>
                <a:latin typeface="Vani" pitchFamily="34" charset="0"/>
              </a:rPr>
              <a:t> </a:t>
            </a:r>
            <a:r>
              <a:rPr lang="en-US" altLang="zh-CN" b="1" i="1" dirty="0">
                <a:solidFill>
                  <a:srgbClr val="C00000"/>
                </a:solidFill>
                <a:latin typeface="Vani" pitchFamily="34" charset="0"/>
              </a:rPr>
              <a:t>Really?</a:t>
            </a:r>
          </a:p>
        </p:txBody>
      </p:sp>
      <p:sp>
        <p:nvSpPr>
          <p:cNvPr id="6" name="灯片编号占位符 4"/>
          <p:cNvSpPr>
            <a:spLocks noGrp="1"/>
          </p:cNvSpPr>
          <p:nvPr>
            <p:ph type="sldNum" sz="quarter" idx="4294967295"/>
          </p:nvPr>
        </p:nvSpPr>
        <p:spPr bwMode="auto">
          <a:xfrm>
            <a:off x="10750550" y="6165850"/>
            <a:ext cx="1441450" cy="365125"/>
          </a:xfrm>
          <a:prstGeom prst="rect">
            <a:avLst/>
          </a:prstGeom>
          <a:ln>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b="1">
                <a:solidFill>
                  <a:srgbClr val="00B050"/>
                </a:solidFill>
                <a:latin typeface="Times New Roman" panose="02020603050405020304" pitchFamily="18" charset="0"/>
              </a:rPr>
              <a:t>Slide  </a:t>
            </a:r>
            <a:fld id="{BF7911BA-0BAE-4A57-84C6-D97AE14B1578}" type="slidenum">
              <a:rPr lang="en-US" altLang="zh-CN" sz="1600" b="1">
                <a:solidFill>
                  <a:srgbClr val="00B050"/>
                </a:solidFill>
                <a:latin typeface="Times New Roman" panose="02020603050405020304" pitchFamily="18" charset="0"/>
              </a:rPr>
              <a:pPr algn="ctr" eaLnBrk="1" hangingPunct="1"/>
              <a:t>87</a:t>
            </a:fld>
            <a:endParaRPr lang="en-US" altLang="zh-CN" sz="1600" b="1">
              <a:solidFill>
                <a:srgbClr val="00B050"/>
              </a:solidFill>
              <a:latin typeface="Times New Roman" panose="02020603050405020304" pitchFamily="18" charset="0"/>
            </a:endParaRPr>
          </a:p>
        </p:txBody>
      </p:sp>
      <p:sp>
        <p:nvSpPr>
          <p:cNvPr id="8" name="Rectangle 3"/>
          <p:cNvSpPr txBox="1">
            <a:spLocks noChangeArrowheads="1"/>
          </p:cNvSpPr>
          <p:nvPr/>
        </p:nvSpPr>
        <p:spPr bwMode="auto">
          <a:xfrm>
            <a:off x="312737" y="2422524"/>
            <a:ext cx="5783263" cy="1714500"/>
          </a:xfrm>
          <a:prstGeom prst="rect">
            <a:avLst/>
          </a:prstGeom>
          <a:noFill/>
          <a:ln w="9525">
            <a:noFill/>
            <a:miter lim="800000"/>
            <a:headEnd/>
            <a:tailEnd/>
          </a:ln>
        </p:spPr>
        <p:txBody>
          <a:bodyPr/>
          <a:lstStyle/>
          <a:p>
            <a:pPr marL="1143000" lvl="2" indent="-228600" eaLnBrk="0" hangingPunct="0">
              <a:lnSpc>
                <a:spcPct val="150000"/>
              </a:lnSpc>
              <a:spcBef>
                <a:spcPct val="20000"/>
              </a:spcBef>
              <a:buFont typeface="Arial" charset="0"/>
              <a:buChar char="•"/>
              <a:defRPr/>
            </a:pPr>
            <a:r>
              <a:rPr lang="en-US" altLang="zh-CN" sz="2000" b="1" dirty="0">
                <a:solidFill>
                  <a:srgbClr val="002060"/>
                </a:solidFill>
                <a:latin typeface="Vani" pitchFamily="34" charset="0"/>
                <a:cs typeface="Vani" pitchFamily="34" charset="0"/>
              </a:rPr>
              <a:t>Dare to Care (Anne </a:t>
            </a:r>
            <a:r>
              <a:rPr lang="en-US" altLang="zh-CN" sz="2000" b="1" dirty="0" err="1">
                <a:solidFill>
                  <a:srgbClr val="002060"/>
                </a:solidFill>
                <a:latin typeface="Vani" pitchFamily="34" charset="0"/>
                <a:cs typeface="Vani" pitchFamily="34" charset="0"/>
              </a:rPr>
              <a:t>Tsui</a:t>
            </a:r>
            <a:r>
              <a:rPr lang="en-US" altLang="zh-CN" sz="2000" b="1" dirty="0">
                <a:solidFill>
                  <a:srgbClr val="002060"/>
                </a:solidFill>
                <a:latin typeface="Vani" pitchFamily="34" charset="0"/>
                <a:cs typeface="Vani" pitchFamily="34" charset="0"/>
              </a:rPr>
              <a:t>, 2012)</a:t>
            </a:r>
          </a:p>
          <a:p>
            <a:pPr marL="1600200" lvl="3" indent="-228600" eaLnBrk="0" hangingPunct="0">
              <a:lnSpc>
                <a:spcPct val="150000"/>
              </a:lnSpc>
              <a:spcBef>
                <a:spcPct val="20000"/>
              </a:spcBef>
              <a:buFont typeface="Arial" charset="0"/>
              <a:buChar char="–"/>
              <a:defRPr/>
            </a:pPr>
            <a:r>
              <a:rPr lang="en-US" altLang="zh-CN" sz="2000" b="1" dirty="0">
                <a:solidFill>
                  <a:srgbClr val="002060"/>
                </a:solidFill>
                <a:latin typeface="Vani" pitchFamily="34" charset="0"/>
                <a:cs typeface="Vani" pitchFamily="34" charset="0"/>
              </a:rPr>
              <a:t> AOM Annual Meeting, Boston</a:t>
            </a:r>
          </a:p>
          <a:p>
            <a:pPr marL="1143000" lvl="2" indent="-228600" eaLnBrk="0" hangingPunct="0">
              <a:lnSpc>
                <a:spcPct val="150000"/>
              </a:lnSpc>
              <a:spcBef>
                <a:spcPct val="20000"/>
              </a:spcBef>
              <a:buFont typeface="Arial" charset="0"/>
              <a:buChar char="•"/>
              <a:defRPr/>
            </a:pPr>
            <a:r>
              <a:rPr lang="en-US" altLang="zh-CN" sz="2000" b="1" dirty="0">
                <a:solidFill>
                  <a:srgbClr val="002060"/>
                </a:solidFill>
                <a:latin typeface="Vani" pitchFamily="34" charset="0"/>
                <a:cs typeface="Vani" pitchFamily="34" charset="0"/>
              </a:rPr>
              <a:t>CSR &amp; Business ethics</a:t>
            </a:r>
          </a:p>
        </p:txBody>
      </p:sp>
      <p:sp>
        <p:nvSpPr>
          <p:cNvPr id="2" name="矩形 1"/>
          <p:cNvSpPr>
            <a:spLocks noChangeArrowheads="1"/>
          </p:cNvSpPr>
          <p:nvPr/>
        </p:nvSpPr>
        <p:spPr bwMode="auto">
          <a:xfrm>
            <a:off x="4943474" y="4435476"/>
            <a:ext cx="6898005" cy="1200329"/>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r>
              <a:rPr lang="en-US" altLang="zh-CN" b="1" dirty="0">
                <a:solidFill>
                  <a:schemeClr val="bg1"/>
                </a:solidFill>
                <a:latin typeface="Vani" pitchFamily="34" charset="0"/>
              </a:rPr>
              <a:t>Harvard University</a:t>
            </a:r>
            <a:r>
              <a:rPr lang="zh-CN" altLang="en-US" b="1" dirty="0">
                <a:solidFill>
                  <a:schemeClr val="bg1"/>
                </a:solidFill>
                <a:latin typeface="Vani" pitchFamily="34" charset="0"/>
              </a:rPr>
              <a:t>（</a:t>
            </a:r>
            <a:r>
              <a:rPr lang="en-US" altLang="zh-CN" b="1" dirty="0">
                <a:solidFill>
                  <a:schemeClr val="bg1"/>
                </a:solidFill>
                <a:latin typeface="Vani" pitchFamily="34" charset="0"/>
              </a:rPr>
              <a:t>HBS</a:t>
            </a:r>
            <a:r>
              <a:rPr lang="zh-CN" altLang="en-US" b="1" dirty="0">
                <a:solidFill>
                  <a:schemeClr val="bg1"/>
                </a:solidFill>
                <a:latin typeface="Vani" pitchFamily="34" charset="0"/>
              </a:rPr>
              <a:t>） </a:t>
            </a:r>
            <a:endParaRPr lang="en-US" altLang="zh-CN" b="1" dirty="0">
              <a:solidFill>
                <a:schemeClr val="bg1"/>
              </a:solidFill>
              <a:latin typeface="Vani" pitchFamily="34" charset="0"/>
            </a:endParaRPr>
          </a:p>
          <a:p>
            <a:pPr eaLnBrk="1" hangingPunct="1">
              <a:buFont typeface="Arial" panose="020B0604020202020204" pitchFamily="34" charset="0"/>
              <a:buChar char="•"/>
            </a:pPr>
            <a:r>
              <a:rPr lang="en-US" altLang="zh-CN" b="1" dirty="0">
                <a:solidFill>
                  <a:schemeClr val="bg1"/>
                </a:solidFill>
                <a:latin typeface="Vani" pitchFamily="34" charset="0"/>
              </a:rPr>
              <a:t>Oxford University</a:t>
            </a:r>
            <a:r>
              <a:rPr lang="zh-CN" altLang="en-US" b="1" dirty="0">
                <a:solidFill>
                  <a:schemeClr val="bg1"/>
                </a:solidFill>
                <a:latin typeface="Vani" pitchFamily="34" charset="0"/>
              </a:rPr>
              <a:t>（</a:t>
            </a:r>
            <a:r>
              <a:rPr lang="en-US" altLang="zh-CN" b="1" dirty="0">
                <a:solidFill>
                  <a:schemeClr val="bg1"/>
                </a:solidFill>
                <a:latin typeface="Vani" pitchFamily="34" charset="0"/>
              </a:rPr>
              <a:t>SBS</a:t>
            </a:r>
            <a:r>
              <a:rPr lang="zh-CN" altLang="en-US" b="1" dirty="0">
                <a:solidFill>
                  <a:schemeClr val="bg1"/>
                </a:solidFill>
                <a:latin typeface="Vani" pitchFamily="34" charset="0"/>
              </a:rPr>
              <a:t>）</a:t>
            </a:r>
            <a:r>
              <a:rPr lang="en-US" altLang="zh-CN" b="1" dirty="0" err="1">
                <a:solidFill>
                  <a:schemeClr val="bg1"/>
                </a:solidFill>
                <a:latin typeface="Vani" pitchFamily="34" charset="0"/>
              </a:rPr>
              <a:t>Saïd</a:t>
            </a:r>
            <a:r>
              <a:rPr lang="en-US" altLang="zh-CN" b="1" dirty="0">
                <a:solidFill>
                  <a:schemeClr val="bg1"/>
                </a:solidFill>
                <a:latin typeface="Vani" pitchFamily="34" charset="0"/>
              </a:rPr>
              <a:t> Business School, 1996</a:t>
            </a:r>
          </a:p>
          <a:p>
            <a:pPr eaLnBrk="1" hangingPunct="1">
              <a:buFont typeface="Arial" panose="020B0604020202020204" pitchFamily="34" charset="0"/>
              <a:buChar char="•"/>
            </a:pPr>
            <a:r>
              <a:rPr lang="en-US" altLang="zh-CN" b="1" dirty="0">
                <a:solidFill>
                  <a:schemeClr val="bg1"/>
                </a:solidFill>
                <a:latin typeface="Vani" pitchFamily="34" charset="0"/>
              </a:rPr>
              <a:t>Princeton University</a:t>
            </a:r>
          </a:p>
          <a:p>
            <a:pPr eaLnBrk="1" hangingPunct="1">
              <a:buFont typeface="Arial" panose="020B0604020202020204" pitchFamily="34" charset="0"/>
              <a:buChar char="•"/>
            </a:pPr>
            <a:r>
              <a:rPr lang="zh-CN" altLang="en-US" b="1" dirty="0">
                <a:solidFill>
                  <a:schemeClr val="bg1"/>
                </a:solidFill>
                <a:latin typeface="Vani" pitchFamily="34" charset="0"/>
              </a:rPr>
              <a:t>北京大学（光华）</a:t>
            </a:r>
            <a:endParaRPr lang="en-US" altLang="zh-CN" b="1" dirty="0">
              <a:solidFill>
                <a:schemeClr val="bg1"/>
              </a:solidFill>
              <a:latin typeface="Vani" pitchFamily="34" charset="0"/>
            </a:endParaRPr>
          </a:p>
        </p:txBody>
      </p:sp>
    </p:spTree>
    <p:extLst>
      <p:ext uri="{BB962C8B-B14F-4D97-AF65-F5344CB8AC3E}">
        <p14:creationId xmlns:p14="http://schemas.microsoft.com/office/powerpoint/2010/main" val="424836431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哈佛地图</a:t>
            </a:r>
          </a:p>
        </p:txBody>
      </p:sp>
      <p:pic>
        <p:nvPicPr>
          <p:cNvPr id="4" name="内容占位符 3"/>
          <p:cNvPicPr>
            <a:picLocks noGrp="1" noChangeAspect="1"/>
          </p:cNvPicPr>
          <p:nvPr>
            <p:ph idx="1"/>
          </p:nvPr>
        </p:nvPicPr>
        <p:blipFill>
          <a:blip r:embed="rId2"/>
          <a:stretch>
            <a:fillRect/>
          </a:stretch>
        </p:blipFill>
        <p:spPr>
          <a:xfrm>
            <a:off x="419369" y="1249998"/>
            <a:ext cx="6293265" cy="4922202"/>
          </a:xfrm>
          <a:prstGeom prst="rect">
            <a:avLst/>
          </a:prstGeom>
        </p:spPr>
      </p:pic>
      <p:pic>
        <p:nvPicPr>
          <p:cNvPr id="6" name="图片 5">
            <a:extLst>
              <a:ext uri="{FF2B5EF4-FFF2-40B4-BE49-F238E27FC236}">
                <a16:creationId xmlns:a16="http://schemas.microsoft.com/office/drawing/2014/main" id="{494E59E3-7CAC-41D3-8C59-4F09433FBA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89618" y="1340427"/>
            <a:ext cx="5122063" cy="3841547"/>
          </a:xfrm>
          <a:prstGeom prst="rect">
            <a:avLst/>
          </a:prstGeom>
        </p:spPr>
      </p:pic>
    </p:spTree>
    <p:extLst>
      <p:ext uri="{BB962C8B-B14F-4D97-AF65-F5344CB8AC3E}">
        <p14:creationId xmlns:p14="http://schemas.microsoft.com/office/powerpoint/2010/main" val="1919471632"/>
      </p:ext>
    </p:extLst>
  </p:cSld>
  <p:clrMapOvr>
    <a:masterClrMapping/>
  </p:clrMapOvr>
  <p:transition>
    <p:push/>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type="title"/>
          </p:nvPr>
        </p:nvSpPr>
        <p:spPr>
          <a:noFill/>
        </p:spPr>
        <p:txBody>
          <a:bodyPr/>
          <a:lstStyle/>
          <a:p>
            <a:r>
              <a:rPr lang="en-US" altLang="zh-CN" sz="3600" dirty="0">
                <a:solidFill>
                  <a:schemeClr val="tx1"/>
                </a:solidFill>
                <a:latin typeface="Vani" pitchFamily="34" charset="0"/>
              </a:rPr>
              <a:t>Said Business School - Oxford</a:t>
            </a:r>
          </a:p>
        </p:txBody>
      </p:sp>
      <p:sp>
        <p:nvSpPr>
          <p:cNvPr id="7" name="灯片编号占位符 4"/>
          <p:cNvSpPr>
            <a:spLocks noGrp="1"/>
          </p:cNvSpPr>
          <p:nvPr>
            <p:ph type="sldNum" sz="quarter" idx="4294967295"/>
          </p:nvPr>
        </p:nvSpPr>
        <p:spPr bwMode="auto">
          <a:xfrm>
            <a:off x="10750550" y="6165850"/>
            <a:ext cx="1441450" cy="365125"/>
          </a:xfrm>
          <a:prstGeom prst="rect">
            <a:avLst/>
          </a:prstGeom>
          <a:ln>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b="1">
                <a:solidFill>
                  <a:srgbClr val="00B050"/>
                </a:solidFill>
                <a:latin typeface="Times New Roman" panose="02020603050405020304" pitchFamily="18" charset="0"/>
              </a:rPr>
              <a:t>Slide  </a:t>
            </a:r>
            <a:fld id="{43A790AF-E565-40D9-9780-6493EC3FBFC7}" type="slidenum">
              <a:rPr lang="en-US" altLang="zh-CN" sz="1600" b="1">
                <a:solidFill>
                  <a:srgbClr val="00B050"/>
                </a:solidFill>
                <a:latin typeface="Times New Roman" panose="02020603050405020304" pitchFamily="18" charset="0"/>
              </a:rPr>
              <a:pPr algn="ctr" eaLnBrk="1" hangingPunct="1"/>
              <a:t>89</a:t>
            </a:fld>
            <a:endParaRPr lang="en-US" altLang="zh-CN" sz="1600" b="1">
              <a:solidFill>
                <a:srgbClr val="00B050"/>
              </a:solidFill>
              <a:latin typeface="Times New Roman" panose="02020603050405020304" pitchFamily="18" charset="0"/>
            </a:endParaRPr>
          </a:p>
        </p:txBody>
      </p:sp>
      <p:pic>
        <p:nvPicPr>
          <p:cNvPr id="10245" name="图片 6" descr="Said BS.png"/>
          <p:cNvPicPr>
            <a:picLocks noChangeAspect="1"/>
          </p:cNvPicPr>
          <p:nvPr/>
        </p:nvPicPr>
        <p:blipFill>
          <a:blip r:embed="rId3" cstate="print"/>
          <a:srcRect/>
          <a:stretch>
            <a:fillRect/>
          </a:stretch>
        </p:blipFill>
        <p:spPr bwMode="auto">
          <a:xfrm>
            <a:off x="1955901" y="1556792"/>
            <a:ext cx="2770187" cy="1941513"/>
          </a:xfrm>
          <a:prstGeom prst="rect">
            <a:avLst/>
          </a:prstGeom>
          <a:ln>
            <a:noFill/>
          </a:ln>
          <a:effectLst>
            <a:softEdge rad="112500"/>
          </a:effectLst>
        </p:spPr>
      </p:pic>
      <p:pic>
        <p:nvPicPr>
          <p:cNvPr id="10246" name="图片 7" descr="imagesCAQZHP2T.jpg"/>
          <p:cNvPicPr>
            <a:picLocks noChangeAspect="1"/>
          </p:cNvPicPr>
          <p:nvPr/>
        </p:nvPicPr>
        <p:blipFill>
          <a:blip r:embed="rId4" cstate="print"/>
          <a:srcRect/>
          <a:stretch>
            <a:fillRect/>
          </a:stretch>
        </p:blipFill>
        <p:spPr bwMode="auto">
          <a:xfrm>
            <a:off x="2029670" y="3466058"/>
            <a:ext cx="2770187" cy="1835150"/>
          </a:xfrm>
          <a:prstGeom prst="rect">
            <a:avLst/>
          </a:prstGeom>
          <a:ln>
            <a:noFill/>
          </a:ln>
          <a:effectLst>
            <a:softEdge rad="112500"/>
          </a:effectLst>
        </p:spPr>
      </p:pic>
      <p:pic>
        <p:nvPicPr>
          <p:cNvPr id="10247" name="图片 8" descr="oxford-university.jpg"/>
          <p:cNvPicPr>
            <a:picLocks noChangeAspect="1"/>
          </p:cNvPicPr>
          <p:nvPr/>
        </p:nvPicPr>
        <p:blipFill>
          <a:blip r:embed="rId5" cstate="print"/>
          <a:srcRect/>
          <a:stretch>
            <a:fillRect/>
          </a:stretch>
        </p:blipFill>
        <p:spPr bwMode="auto">
          <a:xfrm>
            <a:off x="4873626" y="1556793"/>
            <a:ext cx="5268424" cy="3726855"/>
          </a:xfrm>
          <a:prstGeom prst="rect">
            <a:avLst/>
          </a:prstGeom>
          <a:ln>
            <a:noFill/>
          </a:ln>
          <a:effectLst>
            <a:softEdge rad="112500"/>
          </a:effectLst>
        </p:spPr>
      </p:pic>
      <p:sp>
        <p:nvSpPr>
          <p:cNvPr id="12294" name="TextBox 7"/>
          <p:cNvSpPr txBox="1">
            <a:spLocks noChangeArrowheads="1"/>
          </p:cNvSpPr>
          <p:nvPr/>
        </p:nvSpPr>
        <p:spPr bwMode="auto">
          <a:xfrm>
            <a:off x="79566" y="6472619"/>
            <a:ext cx="1752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dirty="0"/>
              <a:t>1167 Vs 1996</a:t>
            </a:r>
            <a:endParaRPr lang="zh-CN" altLang="en-US" dirty="0"/>
          </a:p>
        </p:txBody>
      </p:sp>
      <p:sp>
        <p:nvSpPr>
          <p:cNvPr id="2" name="矩形 1">
            <a:extLst>
              <a:ext uri="{FF2B5EF4-FFF2-40B4-BE49-F238E27FC236}">
                <a16:creationId xmlns:a16="http://schemas.microsoft.com/office/drawing/2014/main" id="{E81E662E-3C0D-4D27-B2C8-847457C64A43}"/>
              </a:ext>
            </a:extLst>
          </p:cNvPr>
          <p:cNvSpPr/>
          <p:nvPr/>
        </p:nvSpPr>
        <p:spPr>
          <a:xfrm>
            <a:off x="2290998" y="5653033"/>
            <a:ext cx="5262979" cy="369332"/>
          </a:xfrm>
          <a:prstGeom prst="rect">
            <a:avLst/>
          </a:prstGeom>
        </p:spPr>
        <p:txBody>
          <a:bodyPr wrap="none">
            <a:spAutoFit/>
          </a:bodyPr>
          <a:lstStyle/>
          <a:p>
            <a:r>
              <a:rPr lang="zh-CN" altLang="en-US" dirty="0">
                <a:solidFill>
                  <a:srgbClr val="333333"/>
                </a:solidFill>
                <a:latin typeface="-apple-system-font"/>
              </a:rPr>
              <a:t>教人赚钱的事儿难登大雅之堂，那是技校教的事情</a:t>
            </a:r>
            <a:endParaRPr lang="zh-CN" altLang="en-US" dirty="0"/>
          </a:p>
        </p:txBody>
      </p:sp>
    </p:spTree>
    <p:extLst>
      <p:ext uri="{BB962C8B-B14F-4D97-AF65-F5344CB8AC3E}">
        <p14:creationId xmlns:p14="http://schemas.microsoft.com/office/powerpoint/2010/main" val="4185578862"/>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208112-ED94-4311-8E7A-8E24A9B00BE3}"/>
              </a:ext>
            </a:extLst>
          </p:cNvPr>
          <p:cNvSpPr>
            <a:spLocks noGrp="1"/>
          </p:cNvSpPr>
          <p:nvPr>
            <p:ph type="title"/>
          </p:nvPr>
        </p:nvSpPr>
        <p:spPr/>
        <p:txBody>
          <a:bodyPr/>
          <a:lstStyle/>
          <a:p>
            <a:r>
              <a:rPr lang="zh-CN" altLang="en-US" dirty="0"/>
              <a:t>陈光标的企业社会责任观</a:t>
            </a:r>
          </a:p>
        </p:txBody>
      </p:sp>
      <p:sp>
        <p:nvSpPr>
          <p:cNvPr id="3" name="内容占位符 2">
            <a:extLst>
              <a:ext uri="{FF2B5EF4-FFF2-40B4-BE49-F238E27FC236}">
                <a16:creationId xmlns:a16="http://schemas.microsoft.com/office/drawing/2014/main" id="{021B617F-A460-438D-BEC5-21D980BDEA29}"/>
              </a:ext>
            </a:extLst>
          </p:cNvPr>
          <p:cNvSpPr>
            <a:spLocks noGrp="1"/>
          </p:cNvSpPr>
          <p:nvPr>
            <p:ph idx="1"/>
          </p:nvPr>
        </p:nvSpPr>
        <p:spPr/>
        <p:txBody>
          <a:bodyPr/>
          <a:lstStyle/>
          <a:p>
            <a:r>
              <a:rPr lang="en-US" altLang="zh-CN" dirty="0"/>
              <a:t>2008</a:t>
            </a:r>
            <a:r>
              <a:rPr lang="zh-CN" altLang="en-US" dirty="0"/>
              <a:t>年，</a:t>
            </a:r>
            <a:r>
              <a:rPr lang="en-US" altLang="zh-CN" dirty="0"/>
              <a:t>2009</a:t>
            </a:r>
            <a:r>
              <a:rPr lang="zh-CN" altLang="en-US" dirty="0"/>
              <a:t>年，黄埔再生资源利用有限公司分别亏损</a:t>
            </a:r>
            <a:r>
              <a:rPr lang="en-US" altLang="zh-CN" dirty="0"/>
              <a:t>457</a:t>
            </a:r>
            <a:r>
              <a:rPr lang="zh-CN" altLang="en-US" dirty="0"/>
              <a:t>万元、</a:t>
            </a:r>
            <a:r>
              <a:rPr lang="en-US" altLang="zh-CN" dirty="0"/>
              <a:t>1696.53</a:t>
            </a:r>
            <a:r>
              <a:rPr lang="zh-CN" altLang="en-US" dirty="0"/>
              <a:t>万元</a:t>
            </a:r>
            <a:endParaRPr lang="en-US" altLang="zh-CN" dirty="0"/>
          </a:p>
          <a:p>
            <a:endParaRPr lang="en-US" altLang="zh-CN" dirty="0"/>
          </a:p>
          <a:p>
            <a:endParaRPr lang="zh-CN" altLang="en-US" dirty="0"/>
          </a:p>
        </p:txBody>
      </p:sp>
      <p:pic>
        <p:nvPicPr>
          <p:cNvPr id="4" name="图片 3">
            <a:extLst>
              <a:ext uri="{FF2B5EF4-FFF2-40B4-BE49-F238E27FC236}">
                <a16:creationId xmlns:a16="http://schemas.microsoft.com/office/drawing/2014/main" id="{08825243-864C-48A0-9C6D-A430CD6D20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745" y="2419206"/>
            <a:ext cx="5581707" cy="4186279"/>
          </a:xfrm>
          <a:prstGeom prst="rect">
            <a:avLst/>
          </a:prstGeom>
        </p:spPr>
      </p:pic>
    </p:spTree>
    <p:extLst>
      <p:ext uri="{BB962C8B-B14F-4D97-AF65-F5344CB8AC3E}">
        <p14:creationId xmlns:p14="http://schemas.microsoft.com/office/powerpoint/2010/main" val="1897218738"/>
      </p:ext>
    </p:extLst>
  </p:cSld>
  <p:clrMapOvr>
    <a:masterClrMapping/>
  </p:clrMapOvr>
  <p:transition>
    <p:push/>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zh-CN" sz="3600" dirty="0">
                <a:latin typeface="Vani" pitchFamily="34" charset="0"/>
              </a:rPr>
              <a:t>Princeton University</a:t>
            </a:r>
          </a:p>
        </p:txBody>
      </p:sp>
      <p:pic>
        <p:nvPicPr>
          <p:cNvPr id="11" name="图片 10" descr="IMG_2326.JPG"/>
          <p:cNvPicPr>
            <a:picLocks noChangeAspect="1"/>
          </p:cNvPicPr>
          <p:nvPr/>
        </p:nvPicPr>
        <p:blipFill>
          <a:blip r:embed="rId3" cstate="print"/>
          <a:stretch>
            <a:fillRect/>
          </a:stretch>
        </p:blipFill>
        <p:spPr>
          <a:xfrm>
            <a:off x="3143672" y="1268760"/>
            <a:ext cx="5832648" cy="4374486"/>
          </a:xfrm>
          <a:prstGeom prst="rect">
            <a:avLst/>
          </a:prstGeom>
          <a:ln>
            <a:noFill/>
          </a:ln>
          <a:effectLst>
            <a:softEdge rad="112500"/>
          </a:effectLst>
        </p:spPr>
      </p:pic>
    </p:spTree>
    <p:extLst>
      <p:ext uri="{BB962C8B-B14F-4D97-AF65-F5344CB8AC3E}">
        <p14:creationId xmlns:p14="http://schemas.microsoft.com/office/powerpoint/2010/main" val="667612486"/>
      </p:ext>
    </p:extLst>
  </p:cSld>
  <p:clrMapOvr>
    <a:masterClrMapping/>
  </p:clrMapOvr>
  <p:transition spd="slow">
    <p:cove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60E162-67E0-4633-A5CA-DA78D0AFE119}"/>
              </a:ext>
            </a:extLst>
          </p:cNvPr>
          <p:cNvSpPr>
            <a:spLocks noGrp="1"/>
          </p:cNvSpPr>
          <p:nvPr>
            <p:ph type="title"/>
          </p:nvPr>
        </p:nvSpPr>
        <p:spPr/>
        <p:txBody>
          <a:bodyPr/>
          <a:lstStyle/>
          <a:p>
            <a:r>
              <a:rPr lang="zh-CN" altLang="en-US" dirty="0"/>
              <a:t>华南理工大学</a:t>
            </a:r>
          </a:p>
        </p:txBody>
      </p:sp>
      <p:pic>
        <p:nvPicPr>
          <p:cNvPr id="4" name="内容占位符 3">
            <a:extLst>
              <a:ext uri="{FF2B5EF4-FFF2-40B4-BE49-F238E27FC236}">
                <a16:creationId xmlns:a16="http://schemas.microsoft.com/office/drawing/2014/main" id="{837BC859-7FA1-4858-B64B-76845467898B}"/>
              </a:ext>
            </a:extLst>
          </p:cNvPr>
          <p:cNvPicPr>
            <a:picLocks noGrp="1" noChangeAspect="1"/>
          </p:cNvPicPr>
          <p:nvPr>
            <p:ph idx="1"/>
          </p:nvPr>
        </p:nvPicPr>
        <p:blipFill>
          <a:blip r:embed="rId2"/>
          <a:stretch>
            <a:fillRect/>
          </a:stretch>
        </p:blipFill>
        <p:spPr>
          <a:xfrm>
            <a:off x="1881604" y="1213619"/>
            <a:ext cx="7683025" cy="4784725"/>
          </a:xfrm>
          <a:prstGeom prst="rect">
            <a:avLst/>
          </a:prstGeom>
        </p:spPr>
      </p:pic>
    </p:spTree>
    <p:extLst>
      <p:ext uri="{BB962C8B-B14F-4D97-AF65-F5344CB8AC3E}">
        <p14:creationId xmlns:p14="http://schemas.microsoft.com/office/powerpoint/2010/main" val="3536624659"/>
      </p:ext>
    </p:extLst>
  </p:cSld>
  <p:clrMapOvr>
    <a:masterClrMapping/>
  </p:clrMapOvr>
  <p:transition>
    <p:push/>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zh-CN" altLang="en-US" sz="3600" dirty="0">
                <a:latin typeface="Vani" pitchFamily="34" charset="0"/>
              </a:rPr>
              <a:t>商学院忽略了什么？</a:t>
            </a:r>
          </a:p>
        </p:txBody>
      </p:sp>
      <p:sp>
        <p:nvSpPr>
          <p:cNvPr id="17411" name="Rectangle 3"/>
          <p:cNvSpPr>
            <a:spLocks noGrp="1" noChangeArrowheads="1"/>
          </p:cNvSpPr>
          <p:nvPr>
            <p:ph idx="1"/>
          </p:nvPr>
        </p:nvSpPr>
        <p:spPr/>
        <p:txBody>
          <a:bodyPr/>
          <a:lstStyle/>
          <a:p>
            <a:pPr>
              <a:lnSpc>
                <a:spcPct val="150000"/>
              </a:lnSpc>
            </a:pPr>
            <a:r>
              <a:rPr lang="en-US" altLang="zh-CN" sz="2000" b="1" dirty="0">
                <a:solidFill>
                  <a:srgbClr val="002060"/>
                </a:solidFill>
                <a:latin typeface="Vani" pitchFamily="34" charset="0"/>
              </a:rPr>
              <a:t>“</a:t>
            </a:r>
            <a:r>
              <a:rPr lang="zh-CN" altLang="en-US" sz="2000" b="1" dirty="0">
                <a:solidFill>
                  <a:srgbClr val="002060"/>
                </a:solidFill>
                <a:latin typeface="Vani" pitchFamily="34" charset="0"/>
              </a:rPr>
              <a:t>过去</a:t>
            </a:r>
            <a:r>
              <a:rPr lang="en-US" altLang="zh-CN" sz="2000" b="1" dirty="0">
                <a:solidFill>
                  <a:srgbClr val="002060"/>
                </a:solidFill>
                <a:latin typeface="Vani" pitchFamily="34" charset="0"/>
              </a:rPr>
              <a:t>20</a:t>
            </a:r>
            <a:r>
              <a:rPr lang="zh-CN" altLang="en-US" sz="2000" b="1" dirty="0">
                <a:solidFill>
                  <a:srgbClr val="002060"/>
                </a:solidFill>
                <a:latin typeface="Vani" pitchFamily="34" charset="0"/>
              </a:rPr>
              <a:t>年来，随着企业规模和复杂性日益上升，管理工作也变得更加复杂精细。社会对企业提出了更高的要求，企业必须符合公众的新的利益</a:t>
            </a:r>
            <a:r>
              <a:rPr lang="en-US" altLang="zh-CN" sz="2000" b="1" dirty="0">
                <a:solidFill>
                  <a:srgbClr val="002060"/>
                </a:solidFill>
                <a:latin typeface="Vani" pitchFamily="34" charset="0"/>
              </a:rPr>
              <a:t>……</a:t>
            </a:r>
            <a:r>
              <a:rPr lang="zh-CN" altLang="en-US" sz="2000" b="1" dirty="0">
                <a:solidFill>
                  <a:srgbClr val="002060"/>
                </a:solidFill>
                <a:latin typeface="Vani" pitchFamily="34" charset="0"/>
              </a:rPr>
              <a:t>在这样的环境中，可以说管理的目的已经不仅仅是为股东效力，而是要运用领导力来协调股东、客户、员工、供应商的要求乃至公众及其政府代表的要求</a:t>
            </a:r>
            <a:r>
              <a:rPr lang="en-US" altLang="zh-CN" sz="2000" b="1" dirty="0">
                <a:solidFill>
                  <a:srgbClr val="002060"/>
                </a:solidFill>
                <a:latin typeface="Vani" pitchFamily="34" charset="0"/>
              </a:rPr>
              <a:t>……</a:t>
            </a:r>
            <a:r>
              <a:rPr lang="zh-CN" altLang="en-US" sz="2000" b="1" dirty="0">
                <a:solidFill>
                  <a:srgbClr val="002060"/>
                </a:solidFill>
                <a:latin typeface="Vani" pitchFamily="34" charset="0"/>
              </a:rPr>
              <a:t>如果商学院忽略了这种责任，那它们就只不过是方法的传播者。”</a:t>
            </a:r>
          </a:p>
          <a:p>
            <a:pPr algn="r">
              <a:lnSpc>
                <a:spcPct val="150000"/>
              </a:lnSpc>
              <a:buFont typeface="Wingdings 2" panose="05020102010507070707" pitchFamily="18" charset="2"/>
              <a:buNone/>
            </a:pPr>
            <a:r>
              <a:rPr lang="en-US" altLang="zh-CN" sz="2000" b="1" dirty="0">
                <a:solidFill>
                  <a:srgbClr val="002060"/>
                </a:solidFill>
                <a:latin typeface="Vani" pitchFamily="34" charset="0"/>
              </a:rPr>
              <a:t>—— </a:t>
            </a:r>
            <a:r>
              <a:rPr lang="zh-CN" altLang="en-US" sz="2000" b="1" dirty="0">
                <a:solidFill>
                  <a:srgbClr val="002060"/>
                </a:solidFill>
                <a:latin typeface="Vani" pitchFamily="34" charset="0"/>
              </a:rPr>
              <a:t>哈佛大学校长德里克</a:t>
            </a:r>
            <a:r>
              <a:rPr lang="en-US" altLang="zh-CN" sz="2000" b="1" dirty="0">
                <a:solidFill>
                  <a:srgbClr val="002060"/>
                </a:solidFill>
                <a:latin typeface="Vani" pitchFamily="34" charset="0"/>
              </a:rPr>
              <a:t>.</a:t>
            </a:r>
            <a:r>
              <a:rPr lang="zh-CN" altLang="en-US" sz="2000" b="1" dirty="0">
                <a:solidFill>
                  <a:srgbClr val="002060"/>
                </a:solidFill>
                <a:latin typeface="Vani" pitchFamily="34" charset="0"/>
              </a:rPr>
              <a:t>博克</a:t>
            </a:r>
            <a:r>
              <a:rPr lang="en-US" altLang="zh-CN" sz="2000" b="1" dirty="0">
                <a:solidFill>
                  <a:srgbClr val="002060"/>
                </a:solidFill>
                <a:latin typeface="Vani" pitchFamily="34" charset="0"/>
              </a:rPr>
              <a:t>(1979)</a:t>
            </a:r>
          </a:p>
        </p:txBody>
      </p:sp>
      <p:sp>
        <p:nvSpPr>
          <p:cNvPr id="4" name="灯片编号占位符 4"/>
          <p:cNvSpPr>
            <a:spLocks noGrp="1"/>
          </p:cNvSpPr>
          <p:nvPr>
            <p:ph type="sldNum" sz="quarter" idx="4294967295"/>
          </p:nvPr>
        </p:nvSpPr>
        <p:spPr bwMode="auto">
          <a:xfrm>
            <a:off x="10750550" y="6165850"/>
            <a:ext cx="1441450" cy="365125"/>
          </a:xfrm>
          <a:prstGeom prst="rect">
            <a:avLst/>
          </a:prstGeom>
          <a:ln>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b="1">
                <a:solidFill>
                  <a:srgbClr val="00B050"/>
                </a:solidFill>
                <a:latin typeface="Times New Roman" panose="02020603050405020304" pitchFamily="18" charset="0"/>
              </a:rPr>
              <a:t>Slide  </a:t>
            </a:r>
            <a:fld id="{9C6343B2-9DBF-4E2D-AAAA-49B47B0CF4B9}" type="slidenum">
              <a:rPr lang="en-US" altLang="zh-CN" sz="1600" b="1">
                <a:solidFill>
                  <a:srgbClr val="00B050"/>
                </a:solidFill>
                <a:latin typeface="Times New Roman" panose="02020603050405020304" pitchFamily="18" charset="0"/>
              </a:rPr>
              <a:pPr algn="ctr" eaLnBrk="1" hangingPunct="1"/>
              <a:t>92</a:t>
            </a:fld>
            <a:endParaRPr lang="en-US" altLang="zh-CN" sz="1600" b="1">
              <a:solidFill>
                <a:srgbClr val="00B050"/>
              </a:solidFill>
              <a:latin typeface="Times New Roman" panose="02020603050405020304" pitchFamily="18" charset="0"/>
            </a:endParaRPr>
          </a:p>
        </p:txBody>
      </p:sp>
    </p:spTree>
    <p:extLst>
      <p:ext uri="{BB962C8B-B14F-4D97-AF65-F5344CB8AC3E}">
        <p14:creationId xmlns:p14="http://schemas.microsoft.com/office/powerpoint/2010/main" val="1984997870"/>
      </p:ext>
    </p:extLst>
  </p:cSld>
  <p:clrMapOvr>
    <a:masterClrMapping/>
  </p:clrMapOvr>
  <p:transition spd="slow">
    <p:cove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5" name="文本框 4"/>
          <p:cNvSpPr txBox="1"/>
          <p:nvPr/>
        </p:nvSpPr>
        <p:spPr>
          <a:xfrm>
            <a:off x="5948855" y="2154620"/>
            <a:ext cx="5791200" cy="1938992"/>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我心中伟大的企业是那些致力于挣钱，</a:t>
            </a:r>
            <a:endParaRPr lang="en-US" altLang="zh-CN" sz="2400" dirty="0">
              <a:latin typeface="微软雅黑" panose="020B0503020204020204" pitchFamily="34" charset="-122"/>
              <a:ea typeface="微软雅黑" panose="020B0503020204020204" pitchFamily="34" charset="-122"/>
            </a:endParaRPr>
          </a:p>
          <a:p>
            <a:r>
              <a:rPr lang="zh-CN" altLang="en-US" sz="2400" dirty="0">
                <a:solidFill>
                  <a:srgbClr val="FF0000"/>
                </a:solidFill>
                <a:latin typeface="微软雅黑" panose="020B0503020204020204" pitchFamily="34" charset="-122"/>
                <a:ea typeface="微软雅黑" panose="020B0503020204020204" pitchFamily="34" charset="-122"/>
              </a:rPr>
              <a:t>并解决社会问题的企业</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r>
              <a:rPr lang="en-US" altLang="zh-CN" dirty="0"/>
              <a:t>——</a:t>
            </a:r>
            <a:r>
              <a:rPr lang="zh-CN" altLang="en-US" sz="2400" dirty="0">
                <a:latin typeface="微软雅黑" panose="020B0503020204020204" pitchFamily="34" charset="-122"/>
                <a:ea typeface="微软雅黑" panose="020B0503020204020204" pitchFamily="34" charset="-122"/>
              </a:rPr>
              <a:t>菲利普</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科特勒</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437" y="1748321"/>
            <a:ext cx="4879756" cy="35134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57969706"/>
      </p:ext>
    </p:extLst>
  </p:cSld>
  <p:clrMapOvr>
    <a:masterClrMapping/>
  </p:clrMapOvr>
  <p:transition>
    <p:push/>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917511" y="2532646"/>
            <a:ext cx="10972800" cy="1143000"/>
          </a:xfrm>
        </p:spPr>
        <p:txBody>
          <a:bodyPr/>
          <a:lstStyle/>
          <a:p>
            <a:r>
              <a:rPr lang="zh-CN" altLang="en-US" dirty="0"/>
              <a:t>谢谢！</a:t>
            </a:r>
          </a:p>
        </p:txBody>
      </p:sp>
    </p:spTree>
    <p:extLst>
      <p:ext uri="{BB962C8B-B14F-4D97-AF65-F5344CB8AC3E}">
        <p14:creationId xmlns:p14="http://schemas.microsoft.com/office/powerpoint/2010/main" val="2595459383"/>
      </p:ext>
    </p:extLst>
  </p:cSld>
  <p:clrMapOvr>
    <a:masterClrMapping/>
  </p:clrMapOvr>
  <p:transition>
    <p:push/>
  </p:transition>
</p:sld>
</file>

<file path=ppt/theme/theme1.xml><?xml version="1.0" encoding="utf-8"?>
<a:theme xmlns:a="http://schemas.openxmlformats.org/drawingml/2006/main" name="主题2">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主题2" id="{9AF75654-69CE-4634-82FF-75F4774E9049}" vid="{1D9B24C4-0D56-446C-8F76-24A2F8EB7C2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主题2</Template>
  <TotalTime>1752</TotalTime>
  <Words>3290</Words>
  <Application>Microsoft Office PowerPoint</Application>
  <PresentationFormat>宽屏</PresentationFormat>
  <Paragraphs>416</Paragraphs>
  <Slides>94</Slides>
  <Notes>21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94</vt:i4>
      </vt:variant>
    </vt:vector>
  </HeadingPairs>
  <TitlesOfParts>
    <vt:vector size="106" baseType="lpstr">
      <vt:lpstr>-apple-system-font</vt:lpstr>
      <vt:lpstr>宋体</vt:lpstr>
      <vt:lpstr>微软雅黑</vt:lpstr>
      <vt:lpstr>Arial</vt:lpstr>
      <vt:lpstr>Arial</vt:lpstr>
      <vt:lpstr>Calibri</vt:lpstr>
      <vt:lpstr>Times New Roman</vt:lpstr>
      <vt:lpstr>Vani</vt:lpstr>
      <vt:lpstr>Verdana</vt:lpstr>
      <vt:lpstr>Wingdings</vt:lpstr>
      <vt:lpstr>Wingdings 2</vt:lpstr>
      <vt:lpstr>主题2</vt:lpstr>
      <vt:lpstr>第三章企业社会责任的概念与实践</vt:lpstr>
      <vt:lpstr>本节提要</vt:lpstr>
      <vt:lpstr>PowerPoint 演示文稿</vt:lpstr>
      <vt:lpstr>什么是企业社会责任？</vt:lpstr>
      <vt:lpstr>CSR的定义</vt:lpstr>
      <vt:lpstr>CSR的定义</vt:lpstr>
      <vt:lpstr>CSR的定义</vt:lpstr>
      <vt:lpstr>CSR的定义</vt:lpstr>
      <vt:lpstr>陈光标的企业社会责任观</vt:lpstr>
      <vt:lpstr>CSR的定义：利益相关者的视角</vt:lpstr>
      <vt:lpstr>CSR的定义：利益相关者的视角</vt:lpstr>
      <vt:lpstr>CSR的定义：利益相关者的视角</vt:lpstr>
      <vt:lpstr>CSR的定义：三重底线</vt:lpstr>
      <vt:lpstr>CSR的定义</vt:lpstr>
      <vt:lpstr>PowerPoint 演示文稿</vt:lpstr>
      <vt:lpstr>企业是否应该承担社会责任：经济理论的视角</vt:lpstr>
      <vt:lpstr>企业是否应该承担社会责任：利益相关者理论的视角</vt:lpstr>
      <vt:lpstr>企业是否应该承担社会责任：利益相关者理论的视角</vt:lpstr>
      <vt:lpstr>企业是否应该承担社会责任</vt:lpstr>
      <vt:lpstr>企业是否应该承担社会责任</vt:lpstr>
      <vt:lpstr>企业是否应该承担社会责任？</vt:lpstr>
      <vt:lpstr>PowerPoint 演示文稿</vt:lpstr>
      <vt:lpstr>Does it pay to be good? </vt:lpstr>
      <vt:lpstr>战略性企业社会责任</vt:lpstr>
      <vt:lpstr>PowerPoint 演示文稿</vt:lpstr>
      <vt:lpstr>PowerPoint 演示文稿</vt:lpstr>
      <vt:lpstr>京东扶贫跑步鸡</vt:lpstr>
      <vt:lpstr>京东扶贫跑步鸡</vt:lpstr>
      <vt:lpstr>京东扶贫跑步鸡</vt:lpstr>
      <vt:lpstr>京东扶贫跑步鸡</vt:lpstr>
      <vt:lpstr>PowerPoint 演示文稿</vt:lpstr>
      <vt:lpstr>京东扶贫跑步鸡</vt:lpstr>
      <vt:lpstr>京东跑步鸡</vt:lpstr>
      <vt:lpstr>合作伙伴</vt:lpstr>
      <vt:lpstr>项目评价</vt:lpstr>
      <vt:lpstr>向心性</vt:lpstr>
      <vt:lpstr>专用性</vt:lpstr>
      <vt:lpstr>可见性</vt:lpstr>
      <vt:lpstr>可见性</vt:lpstr>
      <vt:lpstr>可见性</vt:lpstr>
      <vt:lpstr>可见性</vt:lpstr>
      <vt:lpstr>可见性</vt:lpstr>
      <vt:lpstr>前瞻性</vt:lpstr>
      <vt:lpstr>PowerPoint 演示文稿</vt:lpstr>
      <vt:lpstr>对社会负责的商业实践</vt:lpstr>
      <vt:lpstr>价值链模型</vt:lpstr>
      <vt:lpstr>PowerPoint 演示文稿</vt:lpstr>
      <vt:lpstr>Porter的CSR价值链管理框架（1）</vt:lpstr>
      <vt:lpstr>Porter的CSR价值链管理框架（2）</vt:lpstr>
      <vt:lpstr>万达精准扶贫</vt:lpstr>
      <vt:lpstr>贵州丹寨</vt:lpstr>
      <vt:lpstr>PowerPoint 演示文稿</vt:lpstr>
      <vt:lpstr>PowerPoint 演示文稿</vt:lpstr>
      <vt:lpstr>PowerPoint 演示文稿</vt:lpstr>
      <vt:lpstr>公益事业关联营销</vt:lpstr>
      <vt:lpstr>麦当劳世界儿童日</vt:lpstr>
      <vt:lpstr>项目具体方案</vt:lpstr>
      <vt:lpstr>项目效果</vt:lpstr>
      <vt:lpstr>项目评价</vt:lpstr>
      <vt:lpstr>PowerPoint 演示文稿</vt:lpstr>
      <vt:lpstr>蚂蚁森林</vt:lpstr>
      <vt:lpstr>能量机制</vt:lpstr>
      <vt:lpstr>PowerPoint 演示文稿</vt:lpstr>
      <vt:lpstr>PowerPoint 演示文稿</vt:lpstr>
      <vt:lpstr>为了家园，我们179</vt:lpstr>
      <vt:lpstr>社交属性</vt:lpstr>
      <vt:lpstr>项目规模</vt:lpstr>
      <vt:lpstr>合作伙伴</vt:lpstr>
      <vt:lpstr>对社会的影响</vt:lpstr>
      <vt:lpstr>PowerPoint 演示文稿</vt:lpstr>
      <vt:lpstr>PowerPoint 演示文稿</vt:lpstr>
      <vt:lpstr>对消费者的影响</vt:lpstr>
      <vt:lpstr>PowerPoint 演示文稿</vt:lpstr>
      <vt:lpstr>终于这个世界因为我的存在而有了点不同</vt:lpstr>
      <vt:lpstr>对蚂蚁金服的影响（价值链创新、竞争环境）</vt:lpstr>
      <vt:lpstr>PowerPoint 演示文稿</vt:lpstr>
      <vt:lpstr>评价</vt:lpstr>
      <vt:lpstr>PowerPoint 演示文稿</vt:lpstr>
      <vt:lpstr>社区志愿者</vt:lpstr>
      <vt:lpstr>万科爱佑童心</vt:lpstr>
      <vt:lpstr>PowerPoint 演示文稿</vt:lpstr>
      <vt:lpstr>PowerPoint 演示文稿</vt:lpstr>
      <vt:lpstr>PowerPoint 演示文稿</vt:lpstr>
      <vt:lpstr>PowerPoint 演示文稿</vt:lpstr>
      <vt:lpstr>PowerPoint 演示文稿</vt:lpstr>
      <vt:lpstr>项目评价</vt:lpstr>
      <vt:lpstr>管理学界、商学院遭遇困境</vt:lpstr>
      <vt:lpstr>哈佛地图</vt:lpstr>
      <vt:lpstr>Said Business School - Oxford</vt:lpstr>
      <vt:lpstr>Princeton University</vt:lpstr>
      <vt:lpstr>华南理工大学</vt:lpstr>
      <vt:lpstr>商学院忽略了什么？</vt:lpstr>
      <vt:lpstr>PowerPoint 演示文稿</vt:lpstr>
      <vt:lpstr>谢谢！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商业伦课程</dc:title>
  <dc:creator>张 麟</dc:creator>
  <cp:lastModifiedBy>范 泽松</cp:lastModifiedBy>
  <cp:revision>100</cp:revision>
  <dcterms:created xsi:type="dcterms:W3CDTF">2018-11-07T00:17:26Z</dcterms:created>
  <dcterms:modified xsi:type="dcterms:W3CDTF">2020-01-02T08:10:10Z</dcterms:modified>
</cp:coreProperties>
</file>